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91" r:id="rId25"/>
    <p:sldId id="279" r:id="rId26"/>
    <p:sldId id="280" r:id="rId27"/>
    <p:sldId id="282" r:id="rId28"/>
    <p:sldId id="283" r:id="rId29"/>
    <p:sldId id="284" r:id="rId30"/>
    <p:sldId id="285" r:id="rId31"/>
    <p:sldId id="286" r:id="rId32"/>
    <p:sldId id="281" r:id="rId33"/>
    <p:sldId id="287" r:id="rId34"/>
    <p:sldId id="288" r:id="rId35"/>
    <p:sldId id="289" r:id="rId36"/>
    <p:sldId id="290" r:id="rId37"/>
    <p:sldId id="260" r:id="rId3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405"/>
  </p:normalViewPr>
  <p:slideViewPr>
    <p:cSldViewPr snapToGrid="0" snapToObjects="1">
      <p:cViewPr varScale="1">
        <p:scale>
          <a:sx n="65" d="100"/>
          <a:sy n="65" d="100"/>
        </p:scale>
        <p:origin x="3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FF32A8-F2AF-DD4F-BC22-B45D8490E13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D437E5ED-E86D-084D-ADD7-2D773E640C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F2D6A4A7-F93F-9B4B-9AC6-F614F8369DA5}"/>
              </a:ext>
            </a:extLst>
          </p:cNvPr>
          <p:cNvSpPr>
            <a:spLocks noGrp="1"/>
          </p:cNvSpPr>
          <p:nvPr>
            <p:ph type="dt" sz="half" idx="10"/>
          </p:nvPr>
        </p:nvSpPr>
        <p:spPr/>
        <p:txBody>
          <a:bodyPr/>
          <a:lstStyle/>
          <a:p>
            <a:fld id="{C711D5C2-FAC1-3D44-A654-AA56FAF136FB}" type="datetimeFigureOut">
              <a:rPr lang="es-CO" smtClean="0"/>
              <a:t>24/11/2020</a:t>
            </a:fld>
            <a:endParaRPr lang="es-CO"/>
          </a:p>
        </p:txBody>
      </p:sp>
      <p:sp>
        <p:nvSpPr>
          <p:cNvPr id="5" name="Marcador de pie de página 4">
            <a:extLst>
              <a:ext uri="{FF2B5EF4-FFF2-40B4-BE49-F238E27FC236}">
                <a16:creationId xmlns:a16="http://schemas.microsoft.com/office/drawing/2014/main" id="{0FAE664F-6FF4-3A48-9556-BADE3492E9D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45567A4-7B24-2049-B533-8DD310A35B68}"/>
              </a:ext>
            </a:extLst>
          </p:cNvPr>
          <p:cNvSpPr>
            <a:spLocks noGrp="1"/>
          </p:cNvSpPr>
          <p:nvPr>
            <p:ph type="sldNum" sz="quarter" idx="12"/>
          </p:nvPr>
        </p:nvSpPr>
        <p:spPr/>
        <p:txBody>
          <a:bodyPr/>
          <a:lstStyle/>
          <a:p>
            <a:fld id="{9A7BC384-8637-6B4D-BBCE-6DC5E40D5C70}" type="slidenum">
              <a:rPr lang="es-CO" smtClean="0"/>
              <a:t>‹Nº›</a:t>
            </a:fld>
            <a:endParaRPr lang="es-CO"/>
          </a:p>
        </p:txBody>
      </p:sp>
    </p:spTree>
    <p:extLst>
      <p:ext uri="{BB962C8B-B14F-4D97-AF65-F5344CB8AC3E}">
        <p14:creationId xmlns:p14="http://schemas.microsoft.com/office/powerpoint/2010/main" val="233603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676A7A-3DA8-1C4A-85E4-0504AB2A8FE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5E469F58-78E1-5746-B1F8-0C90F2F0CB5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D769540-6034-F043-90C7-333BD2CE6AC6}"/>
              </a:ext>
            </a:extLst>
          </p:cNvPr>
          <p:cNvSpPr>
            <a:spLocks noGrp="1"/>
          </p:cNvSpPr>
          <p:nvPr>
            <p:ph type="dt" sz="half" idx="10"/>
          </p:nvPr>
        </p:nvSpPr>
        <p:spPr/>
        <p:txBody>
          <a:bodyPr/>
          <a:lstStyle/>
          <a:p>
            <a:fld id="{C711D5C2-FAC1-3D44-A654-AA56FAF136FB}" type="datetimeFigureOut">
              <a:rPr lang="es-CO" smtClean="0"/>
              <a:t>24/11/2020</a:t>
            </a:fld>
            <a:endParaRPr lang="es-CO"/>
          </a:p>
        </p:txBody>
      </p:sp>
      <p:sp>
        <p:nvSpPr>
          <p:cNvPr id="5" name="Marcador de pie de página 4">
            <a:extLst>
              <a:ext uri="{FF2B5EF4-FFF2-40B4-BE49-F238E27FC236}">
                <a16:creationId xmlns:a16="http://schemas.microsoft.com/office/drawing/2014/main" id="{7A603DB5-D7BC-3149-BF84-5AF4C7633F6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EE3B2DE-05CE-604D-A7EB-7D6E21C2BA5A}"/>
              </a:ext>
            </a:extLst>
          </p:cNvPr>
          <p:cNvSpPr>
            <a:spLocks noGrp="1"/>
          </p:cNvSpPr>
          <p:nvPr>
            <p:ph type="sldNum" sz="quarter" idx="12"/>
          </p:nvPr>
        </p:nvSpPr>
        <p:spPr/>
        <p:txBody>
          <a:bodyPr/>
          <a:lstStyle/>
          <a:p>
            <a:fld id="{9A7BC384-8637-6B4D-BBCE-6DC5E40D5C70}" type="slidenum">
              <a:rPr lang="es-CO" smtClean="0"/>
              <a:t>‹Nº›</a:t>
            </a:fld>
            <a:endParaRPr lang="es-CO"/>
          </a:p>
        </p:txBody>
      </p:sp>
    </p:spTree>
    <p:extLst>
      <p:ext uri="{BB962C8B-B14F-4D97-AF65-F5344CB8AC3E}">
        <p14:creationId xmlns:p14="http://schemas.microsoft.com/office/powerpoint/2010/main" val="2953291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AD41CFE-8B73-C449-9958-9FA6FAA25B8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FF64A4B-2980-9D47-8048-59D58F45267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7CA277E-B8F7-9143-907C-4EC7CD50E837}"/>
              </a:ext>
            </a:extLst>
          </p:cNvPr>
          <p:cNvSpPr>
            <a:spLocks noGrp="1"/>
          </p:cNvSpPr>
          <p:nvPr>
            <p:ph type="dt" sz="half" idx="10"/>
          </p:nvPr>
        </p:nvSpPr>
        <p:spPr/>
        <p:txBody>
          <a:bodyPr/>
          <a:lstStyle/>
          <a:p>
            <a:fld id="{C711D5C2-FAC1-3D44-A654-AA56FAF136FB}" type="datetimeFigureOut">
              <a:rPr lang="es-CO" smtClean="0"/>
              <a:t>24/11/2020</a:t>
            </a:fld>
            <a:endParaRPr lang="es-CO"/>
          </a:p>
        </p:txBody>
      </p:sp>
      <p:sp>
        <p:nvSpPr>
          <p:cNvPr id="5" name="Marcador de pie de página 4">
            <a:extLst>
              <a:ext uri="{FF2B5EF4-FFF2-40B4-BE49-F238E27FC236}">
                <a16:creationId xmlns:a16="http://schemas.microsoft.com/office/drawing/2014/main" id="{E496D8FB-72C0-3546-B63C-4BA11A3B184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D02BE5B-E3DB-F148-AAB4-495605EF6966}"/>
              </a:ext>
            </a:extLst>
          </p:cNvPr>
          <p:cNvSpPr>
            <a:spLocks noGrp="1"/>
          </p:cNvSpPr>
          <p:nvPr>
            <p:ph type="sldNum" sz="quarter" idx="12"/>
          </p:nvPr>
        </p:nvSpPr>
        <p:spPr/>
        <p:txBody>
          <a:bodyPr/>
          <a:lstStyle/>
          <a:p>
            <a:fld id="{9A7BC384-8637-6B4D-BBCE-6DC5E40D5C70}" type="slidenum">
              <a:rPr lang="es-CO" smtClean="0"/>
              <a:t>‹Nº›</a:t>
            </a:fld>
            <a:endParaRPr lang="es-CO"/>
          </a:p>
        </p:txBody>
      </p:sp>
    </p:spTree>
    <p:extLst>
      <p:ext uri="{BB962C8B-B14F-4D97-AF65-F5344CB8AC3E}">
        <p14:creationId xmlns:p14="http://schemas.microsoft.com/office/powerpoint/2010/main" val="2935139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0FAA00-CCB1-A649-B62B-A2B3DF71765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012987C-A82F-5C49-AD74-C0DEAE52BB3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AC4CEE7-EC46-D54F-8466-A1DA6B7B77E9}"/>
              </a:ext>
            </a:extLst>
          </p:cNvPr>
          <p:cNvSpPr>
            <a:spLocks noGrp="1"/>
          </p:cNvSpPr>
          <p:nvPr>
            <p:ph type="dt" sz="half" idx="10"/>
          </p:nvPr>
        </p:nvSpPr>
        <p:spPr/>
        <p:txBody>
          <a:bodyPr/>
          <a:lstStyle/>
          <a:p>
            <a:fld id="{C711D5C2-FAC1-3D44-A654-AA56FAF136FB}" type="datetimeFigureOut">
              <a:rPr lang="es-CO" smtClean="0"/>
              <a:t>24/11/2020</a:t>
            </a:fld>
            <a:endParaRPr lang="es-CO"/>
          </a:p>
        </p:txBody>
      </p:sp>
      <p:sp>
        <p:nvSpPr>
          <p:cNvPr id="5" name="Marcador de pie de página 4">
            <a:extLst>
              <a:ext uri="{FF2B5EF4-FFF2-40B4-BE49-F238E27FC236}">
                <a16:creationId xmlns:a16="http://schemas.microsoft.com/office/drawing/2014/main" id="{A7CEE2C9-0754-8B4D-968A-C70DA07D9BD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C0E113F-9014-0843-881F-4ABC4D3706C2}"/>
              </a:ext>
            </a:extLst>
          </p:cNvPr>
          <p:cNvSpPr>
            <a:spLocks noGrp="1"/>
          </p:cNvSpPr>
          <p:nvPr>
            <p:ph type="sldNum" sz="quarter" idx="12"/>
          </p:nvPr>
        </p:nvSpPr>
        <p:spPr/>
        <p:txBody>
          <a:bodyPr/>
          <a:lstStyle/>
          <a:p>
            <a:fld id="{9A7BC384-8637-6B4D-BBCE-6DC5E40D5C70}" type="slidenum">
              <a:rPr lang="es-CO" smtClean="0"/>
              <a:t>‹Nº›</a:t>
            </a:fld>
            <a:endParaRPr lang="es-CO"/>
          </a:p>
        </p:txBody>
      </p:sp>
    </p:spTree>
    <p:extLst>
      <p:ext uri="{BB962C8B-B14F-4D97-AF65-F5344CB8AC3E}">
        <p14:creationId xmlns:p14="http://schemas.microsoft.com/office/powerpoint/2010/main" val="1553492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112B3B-4197-2646-A9B0-EA977AE7E66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0253CB1-F853-3A48-BE61-19B01DDD99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B496AD6-B043-9046-B906-68EB6D9E66C4}"/>
              </a:ext>
            </a:extLst>
          </p:cNvPr>
          <p:cNvSpPr>
            <a:spLocks noGrp="1"/>
          </p:cNvSpPr>
          <p:nvPr>
            <p:ph type="dt" sz="half" idx="10"/>
          </p:nvPr>
        </p:nvSpPr>
        <p:spPr/>
        <p:txBody>
          <a:bodyPr/>
          <a:lstStyle/>
          <a:p>
            <a:fld id="{C711D5C2-FAC1-3D44-A654-AA56FAF136FB}" type="datetimeFigureOut">
              <a:rPr lang="es-CO" smtClean="0"/>
              <a:t>24/11/2020</a:t>
            </a:fld>
            <a:endParaRPr lang="es-CO"/>
          </a:p>
        </p:txBody>
      </p:sp>
      <p:sp>
        <p:nvSpPr>
          <p:cNvPr id="5" name="Marcador de pie de página 4">
            <a:extLst>
              <a:ext uri="{FF2B5EF4-FFF2-40B4-BE49-F238E27FC236}">
                <a16:creationId xmlns:a16="http://schemas.microsoft.com/office/drawing/2014/main" id="{875B17FD-1C88-C948-87AF-5E0CCB4A39E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8ECD2BD-40C1-0744-83F9-3009516CCFB9}"/>
              </a:ext>
            </a:extLst>
          </p:cNvPr>
          <p:cNvSpPr>
            <a:spLocks noGrp="1"/>
          </p:cNvSpPr>
          <p:nvPr>
            <p:ph type="sldNum" sz="quarter" idx="12"/>
          </p:nvPr>
        </p:nvSpPr>
        <p:spPr/>
        <p:txBody>
          <a:bodyPr/>
          <a:lstStyle/>
          <a:p>
            <a:fld id="{9A7BC384-8637-6B4D-BBCE-6DC5E40D5C70}" type="slidenum">
              <a:rPr lang="es-CO" smtClean="0"/>
              <a:t>‹Nº›</a:t>
            </a:fld>
            <a:endParaRPr lang="es-CO"/>
          </a:p>
        </p:txBody>
      </p:sp>
    </p:spTree>
    <p:extLst>
      <p:ext uri="{BB962C8B-B14F-4D97-AF65-F5344CB8AC3E}">
        <p14:creationId xmlns:p14="http://schemas.microsoft.com/office/powerpoint/2010/main" val="3710385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9AD2E5-C346-174D-98FD-2CF95B2D490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244F138-4B7F-B342-BDD8-0C05D8220F3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AFAC92E0-A6E6-4F4F-906D-264EA6F1B6A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428856C0-887B-5C42-B767-BB8152B515A4}"/>
              </a:ext>
            </a:extLst>
          </p:cNvPr>
          <p:cNvSpPr>
            <a:spLocks noGrp="1"/>
          </p:cNvSpPr>
          <p:nvPr>
            <p:ph type="dt" sz="half" idx="10"/>
          </p:nvPr>
        </p:nvSpPr>
        <p:spPr/>
        <p:txBody>
          <a:bodyPr/>
          <a:lstStyle/>
          <a:p>
            <a:fld id="{C711D5C2-FAC1-3D44-A654-AA56FAF136FB}" type="datetimeFigureOut">
              <a:rPr lang="es-CO" smtClean="0"/>
              <a:t>24/11/2020</a:t>
            </a:fld>
            <a:endParaRPr lang="es-CO"/>
          </a:p>
        </p:txBody>
      </p:sp>
      <p:sp>
        <p:nvSpPr>
          <p:cNvPr id="6" name="Marcador de pie de página 5">
            <a:extLst>
              <a:ext uri="{FF2B5EF4-FFF2-40B4-BE49-F238E27FC236}">
                <a16:creationId xmlns:a16="http://schemas.microsoft.com/office/drawing/2014/main" id="{4B12F448-F5CF-814C-A3C6-B5428F65A9C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8AF11FD-8B61-E944-B9AB-5BFF7294F1CD}"/>
              </a:ext>
            </a:extLst>
          </p:cNvPr>
          <p:cNvSpPr>
            <a:spLocks noGrp="1"/>
          </p:cNvSpPr>
          <p:nvPr>
            <p:ph type="sldNum" sz="quarter" idx="12"/>
          </p:nvPr>
        </p:nvSpPr>
        <p:spPr/>
        <p:txBody>
          <a:bodyPr/>
          <a:lstStyle/>
          <a:p>
            <a:fld id="{9A7BC384-8637-6B4D-BBCE-6DC5E40D5C70}" type="slidenum">
              <a:rPr lang="es-CO" smtClean="0"/>
              <a:t>‹Nº›</a:t>
            </a:fld>
            <a:endParaRPr lang="es-CO"/>
          </a:p>
        </p:txBody>
      </p:sp>
    </p:spTree>
    <p:extLst>
      <p:ext uri="{BB962C8B-B14F-4D97-AF65-F5344CB8AC3E}">
        <p14:creationId xmlns:p14="http://schemas.microsoft.com/office/powerpoint/2010/main" val="1471845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7DA3FA-1AE3-AA4A-80D1-309D664DD36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9448B41-C643-764C-BE8E-05EF98A53F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A7D3C62-0FD4-7A47-B7C9-C7E39ECFCFD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410BE7FE-4AD6-724D-A62C-44FE656FBF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804D16B-9200-A143-AAEB-3F38F40C9E6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DFB9E509-A2AE-9645-8FCB-77C9ECF2323E}"/>
              </a:ext>
            </a:extLst>
          </p:cNvPr>
          <p:cNvSpPr>
            <a:spLocks noGrp="1"/>
          </p:cNvSpPr>
          <p:nvPr>
            <p:ph type="dt" sz="half" idx="10"/>
          </p:nvPr>
        </p:nvSpPr>
        <p:spPr/>
        <p:txBody>
          <a:bodyPr/>
          <a:lstStyle/>
          <a:p>
            <a:fld id="{C711D5C2-FAC1-3D44-A654-AA56FAF136FB}" type="datetimeFigureOut">
              <a:rPr lang="es-CO" smtClean="0"/>
              <a:t>24/11/2020</a:t>
            </a:fld>
            <a:endParaRPr lang="es-CO"/>
          </a:p>
        </p:txBody>
      </p:sp>
      <p:sp>
        <p:nvSpPr>
          <p:cNvPr id="8" name="Marcador de pie de página 7">
            <a:extLst>
              <a:ext uri="{FF2B5EF4-FFF2-40B4-BE49-F238E27FC236}">
                <a16:creationId xmlns:a16="http://schemas.microsoft.com/office/drawing/2014/main" id="{6C34D7F4-D2B7-8B4C-9F47-FF7862542EDB}"/>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B029F255-C741-D148-A058-4A63B400EF85}"/>
              </a:ext>
            </a:extLst>
          </p:cNvPr>
          <p:cNvSpPr>
            <a:spLocks noGrp="1"/>
          </p:cNvSpPr>
          <p:nvPr>
            <p:ph type="sldNum" sz="quarter" idx="12"/>
          </p:nvPr>
        </p:nvSpPr>
        <p:spPr/>
        <p:txBody>
          <a:bodyPr/>
          <a:lstStyle/>
          <a:p>
            <a:fld id="{9A7BC384-8637-6B4D-BBCE-6DC5E40D5C70}" type="slidenum">
              <a:rPr lang="es-CO" smtClean="0"/>
              <a:t>‹Nº›</a:t>
            </a:fld>
            <a:endParaRPr lang="es-CO"/>
          </a:p>
        </p:txBody>
      </p:sp>
    </p:spTree>
    <p:extLst>
      <p:ext uri="{BB962C8B-B14F-4D97-AF65-F5344CB8AC3E}">
        <p14:creationId xmlns:p14="http://schemas.microsoft.com/office/powerpoint/2010/main" val="912833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6D5E65-6F50-7945-B463-676E05A8743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2C35C200-64B9-E94F-9DE7-04BE261744F7}"/>
              </a:ext>
            </a:extLst>
          </p:cNvPr>
          <p:cNvSpPr>
            <a:spLocks noGrp="1"/>
          </p:cNvSpPr>
          <p:nvPr>
            <p:ph type="dt" sz="half" idx="10"/>
          </p:nvPr>
        </p:nvSpPr>
        <p:spPr/>
        <p:txBody>
          <a:bodyPr/>
          <a:lstStyle/>
          <a:p>
            <a:fld id="{C711D5C2-FAC1-3D44-A654-AA56FAF136FB}" type="datetimeFigureOut">
              <a:rPr lang="es-CO" smtClean="0"/>
              <a:t>24/11/2020</a:t>
            </a:fld>
            <a:endParaRPr lang="es-CO"/>
          </a:p>
        </p:txBody>
      </p:sp>
      <p:sp>
        <p:nvSpPr>
          <p:cNvPr id="4" name="Marcador de pie de página 3">
            <a:extLst>
              <a:ext uri="{FF2B5EF4-FFF2-40B4-BE49-F238E27FC236}">
                <a16:creationId xmlns:a16="http://schemas.microsoft.com/office/drawing/2014/main" id="{EE838F48-18CC-CD4A-A150-54DEB140A6FA}"/>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D0D0B96A-4A98-E943-80C0-7AB25B922BBC}"/>
              </a:ext>
            </a:extLst>
          </p:cNvPr>
          <p:cNvSpPr>
            <a:spLocks noGrp="1"/>
          </p:cNvSpPr>
          <p:nvPr>
            <p:ph type="sldNum" sz="quarter" idx="12"/>
          </p:nvPr>
        </p:nvSpPr>
        <p:spPr/>
        <p:txBody>
          <a:bodyPr/>
          <a:lstStyle/>
          <a:p>
            <a:fld id="{9A7BC384-8637-6B4D-BBCE-6DC5E40D5C70}" type="slidenum">
              <a:rPr lang="es-CO" smtClean="0"/>
              <a:t>‹Nº›</a:t>
            </a:fld>
            <a:endParaRPr lang="es-CO"/>
          </a:p>
        </p:txBody>
      </p:sp>
    </p:spTree>
    <p:extLst>
      <p:ext uri="{BB962C8B-B14F-4D97-AF65-F5344CB8AC3E}">
        <p14:creationId xmlns:p14="http://schemas.microsoft.com/office/powerpoint/2010/main" val="136223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1D11DDF-F1FA-F349-9BFA-10B5440C4ECE}"/>
              </a:ext>
            </a:extLst>
          </p:cNvPr>
          <p:cNvSpPr>
            <a:spLocks noGrp="1"/>
          </p:cNvSpPr>
          <p:nvPr>
            <p:ph type="dt" sz="half" idx="10"/>
          </p:nvPr>
        </p:nvSpPr>
        <p:spPr/>
        <p:txBody>
          <a:bodyPr/>
          <a:lstStyle/>
          <a:p>
            <a:fld id="{C711D5C2-FAC1-3D44-A654-AA56FAF136FB}" type="datetimeFigureOut">
              <a:rPr lang="es-CO" smtClean="0"/>
              <a:t>24/11/2020</a:t>
            </a:fld>
            <a:endParaRPr lang="es-CO"/>
          </a:p>
        </p:txBody>
      </p:sp>
      <p:sp>
        <p:nvSpPr>
          <p:cNvPr id="3" name="Marcador de pie de página 2">
            <a:extLst>
              <a:ext uri="{FF2B5EF4-FFF2-40B4-BE49-F238E27FC236}">
                <a16:creationId xmlns:a16="http://schemas.microsoft.com/office/drawing/2014/main" id="{E07726CA-EE8B-0045-BA47-DB5D5F19A338}"/>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6FAF7765-C2C3-D446-AE0D-75049D84B292}"/>
              </a:ext>
            </a:extLst>
          </p:cNvPr>
          <p:cNvSpPr>
            <a:spLocks noGrp="1"/>
          </p:cNvSpPr>
          <p:nvPr>
            <p:ph type="sldNum" sz="quarter" idx="12"/>
          </p:nvPr>
        </p:nvSpPr>
        <p:spPr/>
        <p:txBody>
          <a:bodyPr/>
          <a:lstStyle/>
          <a:p>
            <a:fld id="{9A7BC384-8637-6B4D-BBCE-6DC5E40D5C70}" type="slidenum">
              <a:rPr lang="es-CO" smtClean="0"/>
              <a:t>‹Nº›</a:t>
            </a:fld>
            <a:endParaRPr lang="es-CO"/>
          </a:p>
        </p:txBody>
      </p:sp>
    </p:spTree>
    <p:extLst>
      <p:ext uri="{BB962C8B-B14F-4D97-AF65-F5344CB8AC3E}">
        <p14:creationId xmlns:p14="http://schemas.microsoft.com/office/powerpoint/2010/main" val="2978208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33A8F0-A718-AE4A-A942-4F7C2F735E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6C1ED8B-6E34-6642-ABA0-A21288F54C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58B0ED5-E5CD-104D-A512-0B2F76CCCB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CD59137-B8C4-D449-92C7-0296C4E670FD}"/>
              </a:ext>
            </a:extLst>
          </p:cNvPr>
          <p:cNvSpPr>
            <a:spLocks noGrp="1"/>
          </p:cNvSpPr>
          <p:nvPr>
            <p:ph type="dt" sz="half" idx="10"/>
          </p:nvPr>
        </p:nvSpPr>
        <p:spPr/>
        <p:txBody>
          <a:bodyPr/>
          <a:lstStyle/>
          <a:p>
            <a:fld id="{C711D5C2-FAC1-3D44-A654-AA56FAF136FB}" type="datetimeFigureOut">
              <a:rPr lang="es-CO" smtClean="0"/>
              <a:t>24/11/2020</a:t>
            </a:fld>
            <a:endParaRPr lang="es-CO"/>
          </a:p>
        </p:txBody>
      </p:sp>
      <p:sp>
        <p:nvSpPr>
          <p:cNvPr id="6" name="Marcador de pie de página 5">
            <a:extLst>
              <a:ext uri="{FF2B5EF4-FFF2-40B4-BE49-F238E27FC236}">
                <a16:creationId xmlns:a16="http://schemas.microsoft.com/office/drawing/2014/main" id="{449AA661-81BA-7540-9A28-B20BF0BB1E0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B056C8E-9F98-114A-BE12-523A119BE981}"/>
              </a:ext>
            </a:extLst>
          </p:cNvPr>
          <p:cNvSpPr>
            <a:spLocks noGrp="1"/>
          </p:cNvSpPr>
          <p:nvPr>
            <p:ph type="sldNum" sz="quarter" idx="12"/>
          </p:nvPr>
        </p:nvSpPr>
        <p:spPr/>
        <p:txBody>
          <a:bodyPr/>
          <a:lstStyle/>
          <a:p>
            <a:fld id="{9A7BC384-8637-6B4D-BBCE-6DC5E40D5C70}" type="slidenum">
              <a:rPr lang="es-CO" smtClean="0"/>
              <a:t>‹Nº›</a:t>
            </a:fld>
            <a:endParaRPr lang="es-CO"/>
          </a:p>
        </p:txBody>
      </p:sp>
    </p:spTree>
    <p:extLst>
      <p:ext uri="{BB962C8B-B14F-4D97-AF65-F5344CB8AC3E}">
        <p14:creationId xmlns:p14="http://schemas.microsoft.com/office/powerpoint/2010/main" val="720267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EE0F83-5CEF-3C4D-A1DB-90651D7DEA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AC1B595-4C87-2B4C-B2E4-FFBEAC1BF5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D63DD7EE-F6CB-7449-9788-B415DDB628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A368ACF-3456-784E-91A1-73C9FE6B3779}"/>
              </a:ext>
            </a:extLst>
          </p:cNvPr>
          <p:cNvSpPr>
            <a:spLocks noGrp="1"/>
          </p:cNvSpPr>
          <p:nvPr>
            <p:ph type="dt" sz="half" idx="10"/>
          </p:nvPr>
        </p:nvSpPr>
        <p:spPr/>
        <p:txBody>
          <a:bodyPr/>
          <a:lstStyle/>
          <a:p>
            <a:fld id="{C711D5C2-FAC1-3D44-A654-AA56FAF136FB}" type="datetimeFigureOut">
              <a:rPr lang="es-CO" smtClean="0"/>
              <a:t>24/11/2020</a:t>
            </a:fld>
            <a:endParaRPr lang="es-CO"/>
          </a:p>
        </p:txBody>
      </p:sp>
      <p:sp>
        <p:nvSpPr>
          <p:cNvPr id="6" name="Marcador de pie de página 5">
            <a:extLst>
              <a:ext uri="{FF2B5EF4-FFF2-40B4-BE49-F238E27FC236}">
                <a16:creationId xmlns:a16="http://schemas.microsoft.com/office/drawing/2014/main" id="{5F2FA424-070F-C244-AD9F-760485F334A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B2C3E72-5A01-5948-BD9C-B8E13E2EEF21}"/>
              </a:ext>
            </a:extLst>
          </p:cNvPr>
          <p:cNvSpPr>
            <a:spLocks noGrp="1"/>
          </p:cNvSpPr>
          <p:nvPr>
            <p:ph type="sldNum" sz="quarter" idx="12"/>
          </p:nvPr>
        </p:nvSpPr>
        <p:spPr/>
        <p:txBody>
          <a:bodyPr/>
          <a:lstStyle/>
          <a:p>
            <a:fld id="{9A7BC384-8637-6B4D-BBCE-6DC5E40D5C70}" type="slidenum">
              <a:rPr lang="es-CO" smtClean="0"/>
              <a:t>‹Nº›</a:t>
            </a:fld>
            <a:endParaRPr lang="es-CO"/>
          </a:p>
        </p:txBody>
      </p:sp>
    </p:spTree>
    <p:extLst>
      <p:ext uri="{BB962C8B-B14F-4D97-AF65-F5344CB8AC3E}">
        <p14:creationId xmlns:p14="http://schemas.microsoft.com/office/powerpoint/2010/main" val="1185954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E0AF065-7DC1-B741-8C02-8835880452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161AD5C-9743-C84D-BFB1-65D52BBAAF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82A8DFD-4FDA-9144-B80D-2BF1DC845E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11D5C2-FAC1-3D44-A654-AA56FAF136FB}" type="datetimeFigureOut">
              <a:rPr lang="es-CO" smtClean="0"/>
              <a:t>24/11/2020</a:t>
            </a:fld>
            <a:endParaRPr lang="es-CO"/>
          </a:p>
        </p:txBody>
      </p:sp>
      <p:sp>
        <p:nvSpPr>
          <p:cNvPr id="5" name="Marcador de pie de página 4">
            <a:extLst>
              <a:ext uri="{FF2B5EF4-FFF2-40B4-BE49-F238E27FC236}">
                <a16:creationId xmlns:a16="http://schemas.microsoft.com/office/drawing/2014/main" id="{6E610414-3F44-E24E-A998-21B27AF9E9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16C62DBC-72EB-3840-B362-88F79E0160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7BC384-8637-6B4D-BBCE-6DC5E40D5C70}" type="slidenum">
              <a:rPr lang="es-CO" smtClean="0"/>
              <a:t>‹Nº›</a:t>
            </a:fld>
            <a:endParaRPr lang="es-CO"/>
          </a:p>
        </p:txBody>
      </p:sp>
    </p:spTree>
    <p:extLst>
      <p:ext uri="{BB962C8B-B14F-4D97-AF65-F5344CB8AC3E}">
        <p14:creationId xmlns:p14="http://schemas.microsoft.com/office/powerpoint/2010/main" val="2492460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FA80D09-E580-704F-A200-1C28D948804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4300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51;p23">
            <a:extLst>
              <a:ext uri="{FF2B5EF4-FFF2-40B4-BE49-F238E27FC236}">
                <a16:creationId xmlns:a16="http://schemas.microsoft.com/office/drawing/2014/main" id="{2E7AEA77-191D-487F-9E80-D633AA70054C}"/>
              </a:ext>
            </a:extLst>
          </p:cNvPr>
          <p:cNvSpPr txBox="1">
            <a:spLocks/>
          </p:cNvSpPr>
          <p:nvPr/>
        </p:nvSpPr>
        <p:spPr>
          <a:xfrm>
            <a:off x="2871605" y="550979"/>
            <a:ext cx="7752852" cy="535455"/>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a:latin typeface="Arial" panose="020B0604020202020204" pitchFamily="34" charset="0"/>
                <a:cs typeface="Arial" panose="020B0604020202020204" pitchFamily="34" charset="0"/>
              </a:rPr>
              <a:t>Equipo Notas de Estudio y Panel</a:t>
            </a:r>
            <a:endParaRPr lang="es-ES" sz="3200" b="1" dirty="0">
              <a:solidFill>
                <a:srgbClr val="434343"/>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E66BB4F3-081C-4E81-9023-938CC949C530}"/>
              </a:ext>
            </a:extLst>
          </p:cNvPr>
          <p:cNvSpPr/>
          <p:nvPr/>
        </p:nvSpPr>
        <p:spPr>
          <a:xfrm>
            <a:off x="1902905" y="5289221"/>
            <a:ext cx="6305583" cy="286232"/>
          </a:xfrm>
          <a:prstGeom prst="rect">
            <a:avLst/>
          </a:prstGeom>
        </p:spPr>
        <p:txBody>
          <a:bodyPr wrap="square">
            <a:spAutoFit/>
          </a:bodyPr>
          <a:lstStyle/>
          <a:p>
            <a:pPr marL="0" marR="0" lvl="0" indent="0" algn="l" defTabSz="222250" rtl="0" eaLnBrk="1" fontAlgn="auto" latinLnBrk="0" hangingPunct="1">
              <a:lnSpc>
                <a:spcPct val="90000"/>
              </a:lnSpc>
              <a:spcBef>
                <a:spcPct val="0"/>
              </a:spcBef>
              <a:spcAft>
                <a:spcPct val="35000"/>
              </a:spcAft>
              <a:buClrTx/>
              <a:buSzTx/>
              <a:buFontTx/>
              <a:buNone/>
              <a:tabLst/>
              <a:defRPr/>
            </a:pPr>
            <a:r>
              <a:rPr kumimoji="0" lang="es-ES" sz="1400" b="1" i="0" u="none" strike="noStrike" kern="1200" cap="none" spc="0" normalizeH="0" baseline="0" noProof="0" dirty="0">
                <a:ln>
                  <a:noFill/>
                </a:ln>
                <a:solidFill>
                  <a:srgbClr val="404040"/>
                </a:solidFill>
                <a:effectLst/>
                <a:uLnTx/>
                <a:uFillTx/>
                <a:latin typeface="Arial"/>
                <a:ea typeface="+mn-ea"/>
                <a:cs typeface="Arial"/>
              </a:rPr>
              <a:t>*Nota: </a:t>
            </a:r>
            <a:r>
              <a:rPr kumimoji="0" lang="es-ES" sz="1400" b="0" i="0" u="none" strike="noStrike" kern="1200" cap="none" spc="0" normalizeH="0" baseline="0" noProof="0" dirty="0">
                <a:ln>
                  <a:noFill/>
                </a:ln>
                <a:solidFill>
                  <a:srgbClr val="404040"/>
                </a:solidFill>
                <a:effectLst/>
                <a:uLnTx/>
                <a:uFillTx/>
                <a:latin typeface="Arial"/>
                <a:ea typeface="+mn-ea"/>
                <a:cs typeface="Arial"/>
              </a:rPr>
              <a:t>Los integrantes del panel solo participarán durante los días del foro</a:t>
            </a:r>
          </a:p>
        </p:txBody>
      </p:sp>
      <p:graphicFrame>
        <p:nvGraphicFramePr>
          <p:cNvPr id="5" name="Tabla 4">
            <a:extLst>
              <a:ext uri="{FF2B5EF4-FFF2-40B4-BE49-F238E27FC236}">
                <a16:creationId xmlns:a16="http://schemas.microsoft.com/office/drawing/2014/main" id="{5D42591A-C63E-48A2-AC9A-607DF27FD15F}"/>
              </a:ext>
            </a:extLst>
          </p:cNvPr>
          <p:cNvGraphicFramePr>
            <a:graphicFrameLocks noGrp="1"/>
          </p:cNvGraphicFramePr>
          <p:nvPr>
            <p:extLst>
              <p:ext uri="{D42A27DB-BD31-4B8C-83A1-F6EECF244321}">
                <p14:modId xmlns:p14="http://schemas.microsoft.com/office/powerpoint/2010/main" val="1514820609"/>
              </p:ext>
            </p:extLst>
          </p:nvPr>
        </p:nvGraphicFramePr>
        <p:xfrm>
          <a:off x="2030725" y="1453363"/>
          <a:ext cx="7752852" cy="3675228"/>
        </p:xfrm>
        <a:graphic>
          <a:graphicData uri="http://schemas.openxmlformats.org/drawingml/2006/table">
            <a:tbl>
              <a:tblPr firstRow="1" bandRow="1">
                <a:effectLst>
                  <a:innerShdw blurRad="114300">
                    <a:prstClr val="black"/>
                  </a:innerShdw>
                </a:effectLst>
                <a:tableStyleId>{793D81CF-94F2-401A-BA57-92F5A7B2D0C5}</a:tableStyleId>
              </a:tblPr>
              <a:tblGrid>
                <a:gridCol w="2152869">
                  <a:extLst>
                    <a:ext uri="{9D8B030D-6E8A-4147-A177-3AD203B41FA5}">
                      <a16:colId xmlns:a16="http://schemas.microsoft.com/office/drawing/2014/main" val="2234772204"/>
                    </a:ext>
                  </a:extLst>
                </a:gridCol>
                <a:gridCol w="2494855">
                  <a:extLst>
                    <a:ext uri="{9D8B030D-6E8A-4147-A177-3AD203B41FA5}">
                      <a16:colId xmlns:a16="http://schemas.microsoft.com/office/drawing/2014/main" val="3424122849"/>
                    </a:ext>
                  </a:extLst>
                </a:gridCol>
                <a:gridCol w="3105128">
                  <a:extLst>
                    <a:ext uri="{9D8B030D-6E8A-4147-A177-3AD203B41FA5}">
                      <a16:colId xmlns:a16="http://schemas.microsoft.com/office/drawing/2014/main" val="4154310435"/>
                    </a:ext>
                  </a:extLst>
                </a:gridCol>
              </a:tblGrid>
              <a:tr h="461696">
                <a:tc>
                  <a:txBody>
                    <a:bodyPr/>
                    <a:lstStyle/>
                    <a:p>
                      <a:pPr algn="ctr"/>
                      <a:r>
                        <a:rPr lang="es-ES" sz="1400" dirty="0">
                          <a:latin typeface="Arial" panose="020B0604020202020204" pitchFamily="34" charset="0"/>
                          <a:cs typeface="Arial" panose="020B0604020202020204" pitchFamily="34" charset="0"/>
                        </a:rPr>
                        <a:t>Objetivo estratégico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99"/>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s-ES" sz="1400" u="none" strike="noStrike" kern="1200" cap="none" spc="0" normalizeH="0" baseline="0" noProof="0" dirty="0">
                          <a:ln>
                            <a:noFill/>
                          </a:ln>
                          <a:effectLst/>
                          <a:uLnTx/>
                          <a:uFillTx/>
                          <a:latin typeface="Arial" panose="020B0604020202020204" pitchFamily="34" charset="0"/>
                          <a:cs typeface="Arial" panose="020B0604020202020204" pitchFamily="34" charset="0"/>
                        </a:rPr>
                        <a:t>Equipo de Trabajo</a:t>
                      </a:r>
                      <a:endParaRPr kumimoji="0" lang="es-E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99"/>
                    </a:solidFill>
                  </a:tcPr>
                </a:tc>
                <a:tc>
                  <a:txBody>
                    <a:bodyPr/>
                    <a:lstStyle/>
                    <a:p>
                      <a:pPr algn="ctr"/>
                      <a:r>
                        <a:rPr lang="es-ES" sz="1400" dirty="0">
                          <a:latin typeface="Arial" panose="020B0604020202020204" pitchFamily="34" charset="0"/>
                          <a:cs typeface="Arial" panose="020B0604020202020204" pitchFamily="34" charset="0"/>
                        </a:rPr>
                        <a:t>Integrantes del Panel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99"/>
                    </a:solidFill>
                  </a:tcPr>
                </a:tc>
                <a:extLst>
                  <a:ext uri="{0D108BD9-81ED-4DB2-BD59-A6C34878D82A}">
                    <a16:rowId xmlns:a16="http://schemas.microsoft.com/office/drawing/2014/main" val="3771519676"/>
                  </a:ext>
                </a:extLst>
              </a:tr>
              <a:tr h="798852">
                <a:tc rowSpan="5">
                  <a:txBody>
                    <a:bodyPr/>
                    <a:lstStyle/>
                    <a:p>
                      <a:pPr algn="ctr"/>
                      <a:r>
                        <a:rPr lang="es-ES" sz="1400" dirty="0">
                          <a:latin typeface="Arial" panose="020B0604020202020204" pitchFamily="34" charset="0"/>
                          <a:cs typeface="Arial" panose="020B0604020202020204" pitchFamily="34" charset="0"/>
                        </a:rPr>
                        <a:t>Conectividad</a:t>
                      </a:r>
                      <a:endParaRPr lang="es-ES" sz="1400" b="1" dirty="0">
                        <a:solidFill>
                          <a:schemeClr val="accent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algn="l"/>
                      <a:r>
                        <a:rPr lang="es-ES" sz="1400" i="0" dirty="0">
                          <a:solidFill>
                            <a:schemeClr val="tx1"/>
                          </a:solidFill>
                          <a:latin typeface="Arial" panose="020B0604020202020204" pitchFamily="34" charset="0"/>
                          <a:cs typeface="Arial" panose="020B0604020202020204" pitchFamily="34" charset="0"/>
                        </a:rPr>
                        <a:t>Julián Guerrero Orozco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400" baseline="0" dirty="0">
                          <a:latin typeface="Arial" panose="020B0604020202020204" pitchFamily="34" charset="0"/>
                          <a:cs typeface="Arial" panose="020B0604020202020204" pitchFamily="34" charset="0"/>
                        </a:rPr>
                        <a:t>Andrés Uribe. Gerente de </a:t>
                      </a:r>
                      <a:r>
                        <a:rPr kumimoji="0" lang="es-E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IATA para Colombia.</a:t>
                      </a:r>
                    </a:p>
                    <a:p>
                      <a:pPr algn="l"/>
                      <a:endParaRPr lang="es-ES" sz="1400" i="0" baseline="0" dirty="0">
                        <a:solidFill>
                          <a:schemeClr val="accent1">
                            <a:lumMod val="50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extLst>
                  <a:ext uri="{0D108BD9-81ED-4DB2-BD59-A6C34878D82A}">
                    <a16:rowId xmlns:a16="http://schemas.microsoft.com/office/drawing/2014/main" val="1575023755"/>
                  </a:ext>
                </a:extLst>
              </a:tr>
              <a:tr h="576949">
                <a:tc vMerge="1">
                  <a:txBody>
                    <a:bodyPr/>
                    <a:lstStyle/>
                    <a:p>
                      <a:endParaRPr lang="es-CO" dirty="0"/>
                    </a:p>
                  </a:txBody>
                  <a:tcPr anchor="ct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s-CO" sz="1400" b="0" i="0" u="none" strike="noStrike" cap="none" noProof="0" dirty="0">
                          <a:solidFill>
                            <a:schemeClr val="dk1"/>
                          </a:solidFill>
                          <a:latin typeface="Arial" panose="020B0604020202020204" pitchFamily="34" charset="0"/>
                          <a:ea typeface="+mn-ea"/>
                          <a:cs typeface="Arial" panose="020B0604020202020204" pitchFamily="34" charset="0"/>
                          <a:sym typeface="Arial"/>
                        </a:rPr>
                        <a:t>Lucas Rodríguez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marL="0" marR="0" lvl="0" indent="0" algn="l" defTabSz="457189" rtl="0" eaLnBrk="1" fontAlgn="auto" latinLnBrk="0" hangingPunct="1">
                        <a:lnSpc>
                          <a:spcPct val="100000"/>
                        </a:lnSpc>
                        <a:spcBef>
                          <a:spcPts val="0"/>
                        </a:spcBef>
                        <a:spcAft>
                          <a:spcPts val="0"/>
                        </a:spcAft>
                        <a:buClr>
                          <a:srgbClr val="000000"/>
                        </a:buClr>
                        <a:buSzTx/>
                        <a:buFont typeface="Arial"/>
                        <a:buNone/>
                        <a:tabLst/>
                        <a:defRPr/>
                      </a:pPr>
                      <a:r>
                        <a:rPr kumimoji="0" lang="es-CO"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María Claudia Gedeón Gerente  SACSA</a:t>
                      </a:r>
                      <a:endParaRPr lang="es-CO" sz="1400" b="0" i="0" u="none" strike="noStrike" cap="none" dirty="0">
                        <a:solidFill>
                          <a:schemeClr val="dk1"/>
                        </a:solidFill>
                        <a:highlight>
                          <a:srgbClr val="FFFF00"/>
                        </a:highlight>
                        <a:latin typeface="Arial" panose="020B0604020202020204" pitchFamily="34" charset="0"/>
                        <a:ea typeface="+mn-ea"/>
                        <a:cs typeface="Arial" panose="020B0604020202020204" pitchFamily="34" charset="0"/>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extLst>
                  <a:ext uri="{0D108BD9-81ED-4DB2-BD59-A6C34878D82A}">
                    <a16:rowId xmlns:a16="http://schemas.microsoft.com/office/drawing/2014/main" val="2611823925"/>
                  </a:ext>
                </a:extLst>
              </a:tr>
              <a:tr h="461930">
                <a:tc vMerge="1">
                  <a:txBody>
                    <a:bodyPr/>
                    <a:lstStyle/>
                    <a:p>
                      <a:endParaRPr lang="es-CO" dirty="0"/>
                    </a:p>
                  </a:txBody>
                  <a:tcPr anchor="ctr"/>
                </a:tc>
                <a:tc>
                  <a:txBody>
                    <a:bodyPr/>
                    <a:lstStyle/>
                    <a:p>
                      <a:pPr algn="l"/>
                      <a:r>
                        <a:rPr kumimoji="0" lang="es-E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Eduardo Tovar</a:t>
                      </a:r>
                      <a:endParaRPr lang="es-CO"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marL="0" algn="l" defTabSz="457189" rtl="0" eaLnBrk="1" latinLnBrk="0" hangingPunct="1"/>
                      <a:r>
                        <a:rPr lang="es-CO" sz="1400" kern="1200" dirty="0">
                          <a:latin typeface="Arial" panose="020B0604020202020204" pitchFamily="34" charset="0"/>
                          <a:cs typeface="Arial" panose="020B0604020202020204" pitchFamily="34" charset="0"/>
                        </a:rPr>
                        <a:t>Paula Cortés. Presidenta de ANATO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extLst>
                  <a:ext uri="{0D108BD9-81ED-4DB2-BD59-A6C34878D82A}">
                    <a16:rowId xmlns:a16="http://schemas.microsoft.com/office/drawing/2014/main" val="480101359"/>
                  </a:ext>
                </a:extLst>
              </a:tr>
              <a:tr h="576949">
                <a:tc vMerge="1">
                  <a:txBody>
                    <a:bodyPr/>
                    <a:lstStyle/>
                    <a:p>
                      <a:endParaRPr lang="es-CO" dirty="0"/>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Yazmin Alexandra Palomino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marL="0" algn="l" defTabSz="457189" rtl="0" eaLnBrk="1" latinLnBrk="0" hangingPunct="1"/>
                      <a:r>
                        <a:rPr lang="es-CO" sz="1400" b="0" i="0" u="none" strike="noStrike" kern="1200" cap="none" dirty="0">
                          <a:solidFill>
                            <a:schemeClr val="dk1"/>
                          </a:solidFill>
                          <a:latin typeface="Arial" panose="020B0604020202020204" pitchFamily="34" charset="0"/>
                          <a:ea typeface="+mn-ea"/>
                          <a:cs typeface="Arial" panose="020B0604020202020204" pitchFamily="34" charset="0"/>
                          <a:sym typeface="Arial"/>
                        </a:rPr>
                        <a:t>Gilberto Salcedo Vicepresidente </a:t>
                      </a:r>
                      <a:r>
                        <a:rPr kumimoji="0" lang="es-CO"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de Turismo en ProColombia </a:t>
                      </a:r>
                      <a:r>
                        <a:rPr lang="es-CO" sz="1400" b="0" i="0" u="none" strike="noStrike" kern="1200" cap="none" dirty="0">
                          <a:solidFill>
                            <a:schemeClr val="dk1"/>
                          </a:solidFill>
                          <a:latin typeface="Arial" panose="020B0604020202020204" pitchFamily="34" charset="0"/>
                          <a:ea typeface="+mn-ea"/>
                          <a:cs typeface="Arial" panose="020B0604020202020204" pitchFamily="34" charset="0"/>
                          <a:sym typeface="Aria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extLst>
                  <a:ext uri="{0D108BD9-81ED-4DB2-BD59-A6C34878D82A}">
                    <a16:rowId xmlns:a16="http://schemas.microsoft.com/office/drawing/2014/main" val="2699693236"/>
                  </a:ext>
                </a:extLst>
              </a:tr>
              <a:tr h="798852">
                <a:tc vMerge="1">
                  <a:txBody>
                    <a:bodyPr/>
                    <a:lstStyle/>
                    <a:p>
                      <a:endParaRPr lang="es-CO" dirty="0"/>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Jorge Alonso Quintana</a:t>
                      </a:r>
                    </a:p>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marL="0" marR="0" lvl="0" indent="0" algn="l" defTabSz="457189" rtl="0" eaLnBrk="1" fontAlgn="auto" latinLnBrk="0" hangingPunct="1">
                        <a:lnSpc>
                          <a:spcPct val="100000"/>
                        </a:lnSpc>
                        <a:spcBef>
                          <a:spcPts val="0"/>
                        </a:spcBef>
                        <a:spcAft>
                          <a:spcPts val="0"/>
                        </a:spcAft>
                        <a:buClr>
                          <a:srgbClr val="000000"/>
                        </a:buClr>
                        <a:buSzTx/>
                        <a:buFont typeface="Arial"/>
                        <a:buNone/>
                        <a:tabLst/>
                        <a:defRPr/>
                      </a:pPr>
                      <a:r>
                        <a:rPr kumimoji="0" lang="es-CO"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María Lucía Villalba. </a:t>
                      </a:r>
                      <a:r>
                        <a:rPr kumimoji="0" lang="es-E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Vicepresidente de Planeación y proyectos de FONTUR</a:t>
                      </a:r>
                      <a:endParaRPr lang="es-CO" sz="1400" i="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DDDDD"/>
                    </a:solidFill>
                  </a:tcPr>
                </a:tc>
                <a:extLst>
                  <a:ext uri="{0D108BD9-81ED-4DB2-BD59-A6C34878D82A}">
                    <a16:rowId xmlns:a16="http://schemas.microsoft.com/office/drawing/2014/main" val="2321395096"/>
                  </a:ext>
                </a:extLst>
              </a:tr>
            </a:tbl>
          </a:graphicData>
        </a:graphic>
      </p:graphicFrame>
      <p:pic>
        <p:nvPicPr>
          <p:cNvPr id="10242" name="Picture 2" descr="Conectividad aérea, factor clave en el flujo turístico de Estados Unidos a  México: De la Madrid">
            <a:extLst>
              <a:ext uri="{FF2B5EF4-FFF2-40B4-BE49-F238E27FC236}">
                <a16:creationId xmlns:a16="http://schemas.microsoft.com/office/drawing/2014/main" id="{33CE5355-79B5-41C1-AEDD-67C8E22A7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4057" y="3751441"/>
            <a:ext cx="1707099" cy="127867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65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51;p23">
            <a:extLst>
              <a:ext uri="{FF2B5EF4-FFF2-40B4-BE49-F238E27FC236}">
                <a16:creationId xmlns:a16="http://schemas.microsoft.com/office/drawing/2014/main" id="{2E7AEA77-191D-487F-9E80-D633AA70054C}"/>
              </a:ext>
            </a:extLst>
          </p:cNvPr>
          <p:cNvSpPr txBox="1">
            <a:spLocks/>
          </p:cNvSpPr>
          <p:nvPr/>
        </p:nvSpPr>
        <p:spPr>
          <a:xfrm>
            <a:off x="2871605" y="550979"/>
            <a:ext cx="7752852" cy="535455"/>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a:latin typeface="Arial" panose="020B0604020202020204" pitchFamily="34" charset="0"/>
                <a:cs typeface="Arial" panose="020B0604020202020204" pitchFamily="34" charset="0"/>
              </a:rPr>
              <a:t>Equipo Notas de Estudio y Panel</a:t>
            </a:r>
            <a:endParaRPr lang="es-ES" sz="3200" b="1" dirty="0">
              <a:solidFill>
                <a:srgbClr val="434343"/>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E66BB4F3-081C-4E81-9023-938CC949C530}"/>
              </a:ext>
            </a:extLst>
          </p:cNvPr>
          <p:cNvSpPr/>
          <p:nvPr/>
        </p:nvSpPr>
        <p:spPr>
          <a:xfrm>
            <a:off x="1466850" y="5277572"/>
            <a:ext cx="6305583" cy="286232"/>
          </a:xfrm>
          <a:prstGeom prst="rect">
            <a:avLst/>
          </a:prstGeom>
        </p:spPr>
        <p:txBody>
          <a:bodyPr wrap="square">
            <a:spAutoFit/>
          </a:bodyPr>
          <a:lstStyle/>
          <a:p>
            <a:pPr marL="0" marR="0" lvl="0" indent="0" algn="l" defTabSz="222250" rtl="0" eaLnBrk="1" fontAlgn="auto" latinLnBrk="0" hangingPunct="1">
              <a:lnSpc>
                <a:spcPct val="90000"/>
              </a:lnSpc>
              <a:spcBef>
                <a:spcPct val="0"/>
              </a:spcBef>
              <a:spcAft>
                <a:spcPct val="35000"/>
              </a:spcAft>
              <a:buClrTx/>
              <a:buSzTx/>
              <a:buFontTx/>
              <a:buNone/>
              <a:tabLst/>
              <a:defRPr/>
            </a:pPr>
            <a:r>
              <a:rPr kumimoji="0" lang="es-ES" sz="1400" b="1" i="0" u="none" strike="noStrike" kern="1200" cap="none" spc="0" normalizeH="0" baseline="0" noProof="0" dirty="0">
                <a:ln>
                  <a:noFill/>
                </a:ln>
                <a:solidFill>
                  <a:srgbClr val="404040"/>
                </a:solidFill>
                <a:effectLst/>
                <a:uLnTx/>
                <a:uFillTx/>
                <a:latin typeface="Arial"/>
                <a:ea typeface="+mn-ea"/>
                <a:cs typeface="Arial"/>
              </a:rPr>
              <a:t>*Nota: </a:t>
            </a:r>
            <a:r>
              <a:rPr kumimoji="0" lang="es-ES" sz="1400" b="0" i="0" u="none" strike="noStrike" kern="1200" cap="none" spc="0" normalizeH="0" baseline="0" noProof="0" dirty="0">
                <a:ln>
                  <a:noFill/>
                </a:ln>
                <a:solidFill>
                  <a:srgbClr val="404040"/>
                </a:solidFill>
                <a:effectLst/>
                <a:uLnTx/>
                <a:uFillTx/>
                <a:latin typeface="Arial"/>
                <a:ea typeface="+mn-ea"/>
                <a:cs typeface="Arial"/>
              </a:rPr>
              <a:t>Los integrantes del panel solo participarán durante los días del foro</a:t>
            </a:r>
          </a:p>
        </p:txBody>
      </p:sp>
      <p:graphicFrame>
        <p:nvGraphicFramePr>
          <p:cNvPr id="8" name="Tabla 7">
            <a:extLst>
              <a:ext uri="{FF2B5EF4-FFF2-40B4-BE49-F238E27FC236}">
                <a16:creationId xmlns:a16="http://schemas.microsoft.com/office/drawing/2014/main" id="{9DE2F954-17BF-43AD-A0DF-57637C0F646D}"/>
              </a:ext>
            </a:extLst>
          </p:cNvPr>
          <p:cNvGraphicFramePr/>
          <p:nvPr>
            <p:extLst>
              <p:ext uri="{D42A27DB-BD31-4B8C-83A1-F6EECF244321}">
                <p14:modId xmlns:p14="http://schemas.microsoft.com/office/powerpoint/2010/main" val="2311193714"/>
              </p:ext>
            </p:extLst>
          </p:nvPr>
        </p:nvGraphicFramePr>
        <p:xfrm>
          <a:off x="942535" y="1294196"/>
          <a:ext cx="9782612" cy="4215203"/>
        </p:xfrm>
        <a:graphic>
          <a:graphicData uri="http://schemas.openxmlformats.org/drawingml/2006/table">
            <a:tbl>
              <a:tblPr firstRow="1" bandRow="1">
                <a:effectLst>
                  <a:outerShdw blurRad="50800" dist="38100" dir="10800000" algn="r" rotWithShape="0">
                    <a:prstClr val="black">
                      <a:alpha val="40000"/>
                    </a:prstClr>
                  </a:outerShdw>
                </a:effectLst>
              </a:tblPr>
              <a:tblGrid>
                <a:gridCol w="2644002">
                  <a:extLst>
                    <a:ext uri="{9D8B030D-6E8A-4147-A177-3AD203B41FA5}">
                      <a16:colId xmlns:a16="http://schemas.microsoft.com/office/drawing/2014/main" val="846000827"/>
                    </a:ext>
                  </a:extLst>
                </a:gridCol>
                <a:gridCol w="2880770">
                  <a:extLst>
                    <a:ext uri="{9D8B030D-6E8A-4147-A177-3AD203B41FA5}">
                      <a16:colId xmlns:a16="http://schemas.microsoft.com/office/drawing/2014/main" val="2703562250"/>
                    </a:ext>
                  </a:extLst>
                </a:gridCol>
                <a:gridCol w="4257840">
                  <a:extLst>
                    <a:ext uri="{9D8B030D-6E8A-4147-A177-3AD203B41FA5}">
                      <a16:colId xmlns:a16="http://schemas.microsoft.com/office/drawing/2014/main" val="3051105010"/>
                    </a:ext>
                  </a:extLst>
                </a:gridCol>
              </a:tblGrid>
              <a:tr h="303541">
                <a:tc>
                  <a:txBody>
                    <a:bodyPr/>
                    <a:lstStyle/>
                    <a:p>
                      <a:pPr algn="ctr" rtl="0" fontAlgn="ctr">
                        <a:spcBef>
                          <a:spcPts val="0"/>
                        </a:spcBef>
                        <a:spcAft>
                          <a:spcPts val="0"/>
                        </a:spcAft>
                      </a:pPr>
                      <a:r>
                        <a:rPr lang="es-CO" sz="1400" b="1" i="0" u="none" strike="noStrike" dirty="0">
                          <a:solidFill>
                            <a:srgbClr val="FFFFFF"/>
                          </a:solidFill>
                          <a:effectLst/>
                          <a:latin typeface="Arial" panose="020B0604020202020204" pitchFamily="34" charset="0"/>
                        </a:rPr>
                        <a:t>Objetivo Estratégico</a:t>
                      </a:r>
                      <a:endParaRPr lang="es-CO" sz="14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99"/>
                    </a:solidFill>
                  </a:tcPr>
                </a:tc>
                <a:tc>
                  <a:txBody>
                    <a:bodyPr/>
                    <a:lstStyle/>
                    <a:p>
                      <a:pPr algn="ctr" rtl="0" fontAlgn="ctr">
                        <a:spcBef>
                          <a:spcPts val="0"/>
                        </a:spcBef>
                        <a:spcAft>
                          <a:spcPts val="0"/>
                        </a:spcAft>
                      </a:pPr>
                      <a:r>
                        <a:rPr lang="es-CO" sz="1400" b="1" i="0" u="none" strike="noStrike" dirty="0">
                          <a:solidFill>
                            <a:srgbClr val="FFFFFF"/>
                          </a:solidFill>
                          <a:effectLst/>
                          <a:latin typeface="Arial" panose="020B0604020202020204" pitchFamily="34" charset="0"/>
                        </a:rPr>
                        <a:t>Equipo de Trabajo</a:t>
                      </a:r>
                      <a:endParaRPr lang="es-CO" sz="14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99"/>
                    </a:solidFill>
                  </a:tcPr>
                </a:tc>
                <a:tc>
                  <a:txBody>
                    <a:bodyPr/>
                    <a:lstStyle/>
                    <a:p>
                      <a:pPr algn="ctr" rtl="0" fontAlgn="ctr">
                        <a:spcBef>
                          <a:spcPts val="0"/>
                        </a:spcBef>
                        <a:spcAft>
                          <a:spcPts val="0"/>
                        </a:spcAft>
                      </a:pPr>
                      <a:r>
                        <a:rPr lang="es-CO" sz="1400" b="1" i="0" u="none" strike="noStrike" dirty="0">
                          <a:solidFill>
                            <a:srgbClr val="FFFFFF"/>
                          </a:solidFill>
                          <a:effectLst/>
                          <a:latin typeface="Arial" panose="020B0604020202020204" pitchFamily="34" charset="0"/>
                        </a:rPr>
                        <a:t>Integrantes del Panel</a:t>
                      </a:r>
                      <a:endParaRPr lang="es-CO" sz="14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99"/>
                    </a:solidFill>
                  </a:tcPr>
                </a:tc>
                <a:extLst>
                  <a:ext uri="{0D108BD9-81ED-4DB2-BD59-A6C34878D82A}">
                    <a16:rowId xmlns:a16="http://schemas.microsoft.com/office/drawing/2014/main" val="2201763233"/>
                  </a:ext>
                </a:extLst>
              </a:tr>
              <a:tr h="477613">
                <a:tc rowSpan="6">
                  <a:txBody>
                    <a:bodyPr/>
                    <a:lstStyle/>
                    <a:p>
                      <a:pPr algn="ctr" rtl="0" fontAlgn="ctr">
                        <a:spcBef>
                          <a:spcPts val="0"/>
                        </a:spcBef>
                        <a:spcAft>
                          <a:spcPts val="0"/>
                        </a:spcAft>
                      </a:pPr>
                      <a:r>
                        <a:rPr lang="es-CO" sz="1400" b="0" i="0" u="none" strike="noStrike" dirty="0">
                          <a:solidFill>
                            <a:srgbClr val="000000"/>
                          </a:solidFill>
                          <a:effectLst/>
                          <a:latin typeface="Arial" panose="020B0604020202020204" pitchFamily="34" charset="0"/>
                        </a:rPr>
                        <a:t>Recuperación de los mercados</a:t>
                      </a:r>
                      <a:endParaRPr lang="es-CO" sz="14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l" rtl="0" fontAlgn="ctr">
                        <a:spcBef>
                          <a:spcPts val="0"/>
                        </a:spcBef>
                        <a:spcAft>
                          <a:spcPts val="0"/>
                        </a:spcAft>
                      </a:pPr>
                      <a:r>
                        <a:rPr lang="es-CO" sz="1400" b="0" i="0" u="none" strike="noStrike" dirty="0">
                          <a:solidFill>
                            <a:srgbClr val="000000"/>
                          </a:solidFill>
                          <a:effectLst/>
                          <a:latin typeface="Arial" panose="020B0604020202020204" pitchFamily="34" charset="0"/>
                        </a:rPr>
                        <a:t>Jean Claude Bessudo. </a:t>
                      </a:r>
                      <a:endParaRPr lang="es-CO" sz="1400" b="0" i="0" u="none" strike="noStrike" dirty="0">
                        <a:effectLst/>
                        <a:latin typeface="Arial" panose="020B0604020202020204" pitchFamily="34" charset="0"/>
                      </a:endParaRP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l" rtl="0" fontAlgn="ctr">
                        <a:spcBef>
                          <a:spcPts val="0"/>
                        </a:spcBef>
                        <a:spcAft>
                          <a:spcPts val="0"/>
                        </a:spcAft>
                      </a:pPr>
                      <a:r>
                        <a:rPr lang="es-CO" sz="1400" b="0" i="0" u="none" strike="noStrike" dirty="0">
                          <a:solidFill>
                            <a:srgbClr val="000000"/>
                          </a:solidFill>
                          <a:effectLst/>
                          <a:latin typeface="Arial" panose="020B0604020202020204" pitchFamily="34" charset="0"/>
                        </a:rPr>
                        <a:t>Andrés Uribe. Gerente de IATA para Colombia.</a:t>
                      </a:r>
                      <a:endParaRPr lang="es-CO" sz="1400" b="0" i="0" u="none" strike="noStrike" dirty="0">
                        <a:effectLst/>
                        <a:latin typeface="Arial" panose="020B0604020202020204" pitchFamily="34" charset="0"/>
                      </a:endParaRP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351926292"/>
                  </a:ext>
                </a:extLst>
              </a:tr>
              <a:tr h="607083">
                <a:tc vMerge="1">
                  <a:txBody>
                    <a:bodyPr/>
                    <a:lstStyle/>
                    <a:p>
                      <a:endParaRPr lang="es-CO"/>
                    </a:p>
                  </a:txBody>
                  <a:tcPr/>
                </a:tc>
                <a:tc>
                  <a:txBody>
                    <a:bodyPr/>
                    <a:lstStyle/>
                    <a:p>
                      <a:pPr algn="l" rtl="0" fontAlgn="ctr">
                        <a:spcBef>
                          <a:spcPts val="0"/>
                        </a:spcBef>
                        <a:spcAft>
                          <a:spcPts val="0"/>
                        </a:spcAft>
                      </a:pPr>
                      <a:r>
                        <a:rPr lang="es-CO" sz="1400" b="0" i="0" u="none" strike="noStrike" dirty="0">
                          <a:solidFill>
                            <a:srgbClr val="000000"/>
                          </a:solidFill>
                          <a:effectLst/>
                          <a:latin typeface="Arial" panose="020B0604020202020204" pitchFamily="34" charset="0"/>
                        </a:rPr>
                        <a:t>Eduardo Tovar</a:t>
                      </a:r>
                      <a:endParaRPr lang="es-CO" sz="1400" b="0" i="0" u="none" strike="noStrike" dirty="0">
                        <a:effectLst/>
                        <a:latin typeface="Arial" panose="020B0604020202020204" pitchFamily="34" charset="0"/>
                      </a:endParaRP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Mauricio Ramírez Koppel. Representante Colombia OACI</a:t>
                      </a:r>
                      <a:endParaRPr kumimoji="0" lang="it-IT"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algn="l" rtl="0" fontAlgn="ctr">
                        <a:spcBef>
                          <a:spcPts val="0"/>
                        </a:spcBef>
                        <a:spcAft>
                          <a:spcPts val="0"/>
                        </a:spcAft>
                      </a:pPr>
                      <a:endParaRPr lang="es-ES" sz="1400" b="0" i="0" u="none" strike="noStrike" dirty="0">
                        <a:effectLst/>
                        <a:latin typeface="Arial" panose="020B0604020202020204" pitchFamily="34" charset="0"/>
                      </a:endParaRP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011283"/>
                  </a:ext>
                </a:extLst>
              </a:tr>
              <a:tr h="576729">
                <a:tc vMerge="1">
                  <a:txBody>
                    <a:bodyPr/>
                    <a:lstStyle/>
                    <a:p>
                      <a:endParaRPr lang="es-CO"/>
                    </a:p>
                  </a:txBody>
                  <a:tcPr/>
                </a:tc>
                <a:tc>
                  <a:txBody>
                    <a:bodyPr/>
                    <a:lstStyle/>
                    <a:p>
                      <a:pPr algn="l" rtl="0" fontAlgn="ctr">
                        <a:spcBef>
                          <a:spcPts val="0"/>
                        </a:spcBef>
                        <a:spcAft>
                          <a:spcPts val="0"/>
                        </a:spcAft>
                      </a:pPr>
                      <a:r>
                        <a:rPr lang="es-CO" sz="1400" b="0" i="0" u="none" strike="noStrike" dirty="0">
                          <a:solidFill>
                            <a:srgbClr val="000000"/>
                          </a:solidFill>
                          <a:effectLst/>
                          <a:latin typeface="Arial" panose="020B0604020202020204" pitchFamily="34" charset="0"/>
                        </a:rPr>
                        <a:t>Sergio París</a:t>
                      </a:r>
                      <a:endParaRPr lang="es-CO" sz="1400" b="0" i="0" u="none" strike="noStrike" dirty="0">
                        <a:effectLst/>
                        <a:latin typeface="Arial" panose="020B0604020202020204" pitchFamily="34" charset="0"/>
                      </a:endParaRP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s-CO" sz="1400" b="0" i="0" u="none" strike="noStrike" kern="0" cap="none" spc="0" normalizeH="0" baseline="0" noProof="0" dirty="0">
                          <a:ln>
                            <a:noFill/>
                          </a:ln>
                          <a:solidFill>
                            <a:srgbClr val="000000"/>
                          </a:solidFill>
                          <a:effectLst/>
                          <a:uLnTx/>
                          <a:uFillTx/>
                          <a:latin typeface="Arial" panose="020B0604020202020204" pitchFamily="34" charset="0"/>
                          <a:ea typeface="+mn-ea"/>
                          <a:cs typeface="+mn-cs"/>
                          <a:sym typeface="Arial"/>
                        </a:rPr>
                        <a:t>Juan Carlos Vélez Uribe Presidente FENDIPETRÓLEO </a:t>
                      </a:r>
                      <a:endParaRPr kumimoji="0" lang="pt-BR" sz="14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endParaRPr>
                    </a:p>
                    <a:p>
                      <a:pPr algn="l" rtl="0" fontAlgn="ctr">
                        <a:spcBef>
                          <a:spcPts val="0"/>
                        </a:spcBef>
                        <a:spcAft>
                          <a:spcPts val="0"/>
                        </a:spcAft>
                      </a:pPr>
                      <a:endParaRPr lang="it-IT" sz="1400" b="0" i="0" u="none" strike="noStrike" dirty="0">
                        <a:effectLst/>
                        <a:latin typeface="Arial" panose="020B0604020202020204" pitchFamily="34" charset="0"/>
                      </a:endParaRP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1785754406"/>
                  </a:ext>
                </a:extLst>
              </a:tr>
              <a:tr h="236901">
                <a:tc vMerge="1">
                  <a:txBody>
                    <a:bodyPr/>
                    <a:lstStyle/>
                    <a:p>
                      <a:endParaRPr lang="es-CO"/>
                    </a:p>
                  </a:txBody>
                  <a:tcPr/>
                </a:tc>
                <a:tc>
                  <a:txBody>
                    <a:bodyPr/>
                    <a:lstStyle/>
                    <a:p>
                      <a:pPr algn="l" rtl="0" fontAlgn="ctr">
                        <a:spcBef>
                          <a:spcPts val="0"/>
                        </a:spcBef>
                        <a:spcAft>
                          <a:spcPts val="0"/>
                        </a:spcAft>
                      </a:pPr>
                      <a:r>
                        <a:rPr lang="es-CO" sz="1400" b="0" i="0" u="none" strike="noStrike">
                          <a:solidFill>
                            <a:srgbClr val="000000"/>
                          </a:solidFill>
                          <a:effectLst/>
                          <a:latin typeface="Arial" panose="020B0604020202020204" pitchFamily="34" charset="0"/>
                        </a:rPr>
                        <a:t>Lucas Rodríguez</a:t>
                      </a:r>
                      <a:endParaRPr lang="es-CO" sz="1400" b="0" i="0" u="none" strike="noStrike">
                        <a:effectLst/>
                        <a:latin typeface="Arial" panose="020B0604020202020204" pitchFamily="34" charset="0"/>
                      </a:endParaRP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s-ES" sz="1400" b="0" i="0" u="none" strike="noStrike" kern="0" cap="none" spc="0" normalizeH="0" baseline="0" noProof="0" dirty="0">
                          <a:ln>
                            <a:noFill/>
                          </a:ln>
                          <a:solidFill>
                            <a:srgbClr val="000000"/>
                          </a:solidFill>
                          <a:effectLst/>
                          <a:uLnTx/>
                          <a:uFillTx/>
                          <a:latin typeface="Arial" panose="020B0604020202020204" pitchFamily="34" charset="0"/>
                          <a:ea typeface="+mn-ea"/>
                          <a:cs typeface="+mn-cs"/>
                          <a:sym typeface="Arial"/>
                        </a:rPr>
                        <a:t>Leonardo </a:t>
                      </a:r>
                      <a:r>
                        <a:rPr kumimoji="0" lang="es-ES" sz="1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sym typeface="Arial"/>
                        </a:rPr>
                        <a:t>Ronderos</a:t>
                      </a:r>
                      <a:r>
                        <a:rPr kumimoji="0" lang="es-ES" sz="1400" b="0" i="0" u="none" strike="noStrike" kern="0" cap="none" spc="0" normalizeH="0" baseline="0" noProof="0" dirty="0">
                          <a:ln>
                            <a:noFill/>
                          </a:ln>
                          <a:solidFill>
                            <a:srgbClr val="000000"/>
                          </a:solidFill>
                          <a:effectLst/>
                          <a:uLnTx/>
                          <a:uFillTx/>
                          <a:latin typeface="Arial" panose="020B0604020202020204" pitchFamily="34" charset="0"/>
                          <a:ea typeface="+mn-ea"/>
                          <a:cs typeface="+mn-cs"/>
                          <a:sym typeface="Arial"/>
                        </a:rPr>
                        <a:t>. Secretario Ejecutivo de ALACAT (Federación de América Latina y el Caribe de Operadores Logísticos).</a:t>
                      </a:r>
                      <a:endParaRPr lang="pt-BR" sz="1400" b="0" i="0" u="none" strike="noStrike" dirty="0">
                        <a:effectLst/>
                        <a:highlight>
                          <a:srgbClr val="FFFF00"/>
                        </a:highlight>
                        <a:latin typeface="Arial" panose="020B0604020202020204" pitchFamily="34" charset="0"/>
                      </a:endParaRP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714249"/>
                  </a:ext>
                </a:extLst>
              </a:tr>
              <a:tr h="711205">
                <a:tc vMerge="1">
                  <a:txBody>
                    <a:bodyPr/>
                    <a:lstStyle/>
                    <a:p>
                      <a:endParaRPr lang="es-CO"/>
                    </a:p>
                  </a:txBody>
                  <a:tcPr/>
                </a:tc>
                <a:tc>
                  <a:txBody>
                    <a:bodyPr/>
                    <a:lstStyle/>
                    <a:p>
                      <a:pPr algn="l" rtl="0" fontAlgn="ctr">
                        <a:spcBef>
                          <a:spcPts val="0"/>
                        </a:spcBef>
                        <a:spcAft>
                          <a:spcPts val="0"/>
                        </a:spcAft>
                      </a:pPr>
                      <a:r>
                        <a:rPr lang="es-ES" sz="1400" b="0" i="0" u="none" strike="noStrike" dirty="0">
                          <a:solidFill>
                            <a:srgbClr val="000000"/>
                          </a:solidFill>
                          <a:effectLst/>
                          <a:latin typeface="Arial" panose="020B0604020202020204" pitchFamily="34" charset="0"/>
                        </a:rPr>
                        <a:t>Isaac Herrera- Director de producto y ventas </a:t>
                      </a:r>
                      <a:r>
                        <a:rPr lang="es-ES" sz="1400" b="0" i="0" u="none" strike="noStrike" dirty="0" err="1">
                          <a:solidFill>
                            <a:srgbClr val="000000"/>
                          </a:solidFill>
                          <a:effectLst/>
                          <a:latin typeface="Arial" panose="020B0604020202020204" pitchFamily="34" charset="0"/>
                        </a:rPr>
                        <a:t>EasyFly</a:t>
                      </a:r>
                      <a:endParaRPr lang="es-ES" sz="1400" b="0" i="0" u="none" strike="noStrike" dirty="0">
                        <a:effectLst/>
                        <a:latin typeface="Arial" panose="020B0604020202020204" pitchFamily="34" charset="0"/>
                      </a:endParaRP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es-CO" sz="14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4045275262"/>
                  </a:ext>
                </a:extLst>
              </a:tr>
              <a:tr h="774029">
                <a:tc vMerge="1">
                  <a:txBody>
                    <a:bodyPr/>
                    <a:lstStyle/>
                    <a:p>
                      <a:endParaRPr lang="es-CO"/>
                    </a:p>
                  </a:txBody>
                  <a:tcPr/>
                </a:tc>
                <a:tc>
                  <a:txBody>
                    <a:bodyPr/>
                    <a:lstStyle/>
                    <a:p>
                      <a:pPr algn="l" fontAlgn="ctr">
                        <a:spcBef>
                          <a:spcPts val="0"/>
                        </a:spcBef>
                        <a:spcAft>
                          <a:spcPts val="0"/>
                        </a:spcAft>
                      </a:pPr>
                      <a:r>
                        <a:rPr lang="es-CO" sz="1400" b="0" i="0" u="none" strike="noStrike" cap="none" dirty="0">
                          <a:solidFill>
                            <a:srgbClr val="000000"/>
                          </a:solidFill>
                          <a:effectLst/>
                          <a:latin typeface="Arial" panose="020B0604020202020204" pitchFamily="34" charset="0"/>
                          <a:ea typeface="+mn-ea"/>
                          <a:cs typeface="+mn-cs"/>
                          <a:sym typeface="Arial"/>
                        </a:rPr>
                        <a:t>Jorge Alonso Quintana </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spcBef>
                          <a:spcPts val="0"/>
                        </a:spcBef>
                        <a:spcAft>
                          <a:spcPts val="0"/>
                        </a:spcAft>
                      </a:pPr>
                      <a:endParaRPr lang="es-ES" sz="14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919757106"/>
                  </a:ext>
                </a:extLst>
              </a:tr>
            </a:tbl>
          </a:graphicData>
        </a:graphic>
      </p:graphicFrame>
      <p:pic>
        <p:nvPicPr>
          <p:cNvPr id="11266" name="Picture 2" descr="Hasta dos años tardaría en recuperarse el sector aéreo nacional">
            <a:extLst>
              <a:ext uri="{FF2B5EF4-FFF2-40B4-BE49-F238E27FC236}">
                <a16:creationId xmlns:a16="http://schemas.microsoft.com/office/drawing/2014/main" id="{2EC13591-AF7B-48E8-92C4-D335167A0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701" y="3730478"/>
            <a:ext cx="2106344" cy="126817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484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51;p23">
            <a:extLst>
              <a:ext uri="{FF2B5EF4-FFF2-40B4-BE49-F238E27FC236}">
                <a16:creationId xmlns:a16="http://schemas.microsoft.com/office/drawing/2014/main" id="{2E7AEA77-191D-487F-9E80-D633AA70054C}"/>
              </a:ext>
            </a:extLst>
          </p:cNvPr>
          <p:cNvSpPr txBox="1">
            <a:spLocks/>
          </p:cNvSpPr>
          <p:nvPr/>
        </p:nvSpPr>
        <p:spPr>
          <a:xfrm>
            <a:off x="2871605" y="550979"/>
            <a:ext cx="7752852" cy="535455"/>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a:latin typeface="Arial" panose="020B0604020202020204" pitchFamily="34" charset="0"/>
                <a:cs typeface="Arial" panose="020B0604020202020204" pitchFamily="34" charset="0"/>
              </a:rPr>
              <a:t>Equipo Notas de Estudio y Panel</a:t>
            </a:r>
            <a:endParaRPr lang="es-ES" sz="3200" b="1" dirty="0">
              <a:solidFill>
                <a:srgbClr val="434343"/>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E66BB4F3-081C-4E81-9023-938CC949C530}"/>
              </a:ext>
            </a:extLst>
          </p:cNvPr>
          <p:cNvSpPr/>
          <p:nvPr/>
        </p:nvSpPr>
        <p:spPr>
          <a:xfrm>
            <a:off x="1692136" y="5420688"/>
            <a:ext cx="6305583" cy="286232"/>
          </a:xfrm>
          <a:prstGeom prst="rect">
            <a:avLst/>
          </a:prstGeom>
        </p:spPr>
        <p:txBody>
          <a:bodyPr wrap="square">
            <a:spAutoFit/>
          </a:bodyPr>
          <a:lstStyle/>
          <a:p>
            <a:pPr marL="0" marR="0" lvl="0" indent="0" algn="l" defTabSz="222250" rtl="0" eaLnBrk="1" fontAlgn="auto" latinLnBrk="0" hangingPunct="1">
              <a:lnSpc>
                <a:spcPct val="90000"/>
              </a:lnSpc>
              <a:spcBef>
                <a:spcPct val="0"/>
              </a:spcBef>
              <a:spcAft>
                <a:spcPct val="35000"/>
              </a:spcAft>
              <a:buClrTx/>
              <a:buSzTx/>
              <a:buFontTx/>
              <a:buNone/>
              <a:tabLst/>
              <a:defRPr/>
            </a:pPr>
            <a:r>
              <a:rPr kumimoji="0" lang="es-ES" sz="1400" b="1" i="0" u="none" strike="noStrike" kern="1200" cap="none" spc="0" normalizeH="0" baseline="0" noProof="0" dirty="0">
                <a:ln>
                  <a:noFill/>
                </a:ln>
                <a:solidFill>
                  <a:srgbClr val="404040"/>
                </a:solidFill>
                <a:effectLst/>
                <a:uLnTx/>
                <a:uFillTx/>
                <a:latin typeface="Arial"/>
                <a:ea typeface="+mn-ea"/>
                <a:cs typeface="Arial"/>
              </a:rPr>
              <a:t>*Nota: </a:t>
            </a:r>
            <a:r>
              <a:rPr kumimoji="0" lang="es-ES" sz="1400" b="0" i="0" u="none" strike="noStrike" kern="1200" cap="none" spc="0" normalizeH="0" baseline="0" noProof="0" dirty="0">
                <a:ln>
                  <a:noFill/>
                </a:ln>
                <a:solidFill>
                  <a:srgbClr val="404040"/>
                </a:solidFill>
                <a:effectLst/>
                <a:uLnTx/>
                <a:uFillTx/>
                <a:latin typeface="Arial"/>
                <a:ea typeface="+mn-ea"/>
                <a:cs typeface="Arial"/>
              </a:rPr>
              <a:t>Los integrantes del panel solo participarán durante los días del foro</a:t>
            </a:r>
          </a:p>
        </p:txBody>
      </p:sp>
      <p:graphicFrame>
        <p:nvGraphicFramePr>
          <p:cNvPr id="5" name="Tabla 4">
            <a:extLst>
              <a:ext uri="{FF2B5EF4-FFF2-40B4-BE49-F238E27FC236}">
                <a16:creationId xmlns:a16="http://schemas.microsoft.com/office/drawing/2014/main" id="{3DE02097-C0E2-4EF1-A313-7401767D7C41}"/>
              </a:ext>
            </a:extLst>
          </p:cNvPr>
          <p:cNvGraphicFramePr>
            <a:graphicFrameLocks noGrp="1"/>
          </p:cNvGraphicFramePr>
          <p:nvPr>
            <p:extLst>
              <p:ext uri="{D42A27DB-BD31-4B8C-83A1-F6EECF244321}">
                <p14:modId xmlns:p14="http://schemas.microsoft.com/office/powerpoint/2010/main" val="3399519705"/>
              </p:ext>
            </p:extLst>
          </p:nvPr>
        </p:nvGraphicFramePr>
        <p:xfrm>
          <a:off x="1837489" y="1165754"/>
          <a:ext cx="8114894" cy="4175614"/>
        </p:xfrm>
        <a:graphic>
          <a:graphicData uri="http://schemas.openxmlformats.org/drawingml/2006/table">
            <a:tbl>
              <a:tblPr>
                <a:effectLst>
                  <a:outerShdw blurRad="50800" dist="38100" dir="16200000" rotWithShape="0">
                    <a:prstClr val="black">
                      <a:alpha val="40000"/>
                    </a:prstClr>
                  </a:outerShdw>
                </a:effectLst>
              </a:tblPr>
              <a:tblGrid>
                <a:gridCol w="2628304">
                  <a:extLst>
                    <a:ext uri="{9D8B030D-6E8A-4147-A177-3AD203B41FA5}">
                      <a16:colId xmlns:a16="http://schemas.microsoft.com/office/drawing/2014/main" val="621515250"/>
                    </a:ext>
                  </a:extLst>
                </a:gridCol>
                <a:gridCol w="2743295">
                  <a:extLst>
                    <a:ext uri="{9D8B030D-6E8A-4147-A177-3AD203B41FA5}">
                      <a16:colId xmlns:a16="http://schemas.microsoft.com/office/drawing/2014/main" val="2153578265"/>
                    </a:ext>
                  </a:extLst>
                </a:gridCol>
                <a:gridCol w="2743295">
                  <a:extLst>
                    <a:ext uri="{9D8B030D-6E8A-4147-A177-3AD203B41FA5}">
                      <a16:colId xmlns:a16="http://schemas.microsoft.com/office/drawing/2014/main" val="3611166597"/>
                    </a:ext>
                  </a:extLst>
                </a:gridCol>
              </a:tblGrid>
              <a:tr h="400731">
                <a:tc>
                  <a:txBody>
                    <a:bodyPr/>
                    <a:lstStyle/>
                    <a:p>
                      <a:pPr algn="ctr" rtl="0" fontAlgn="ctr"/>
                      <a:r>
                        <a:rPr lang="es-CO" sz="1400" b="1" i="0" u="none" strike="noStrike" dirty="0">
                          <a:solidFill>
                            <a:srgbClr val="FFFFFF"/>
                          </a:solidFill>
                          <a:effectLst/>
                          <a:latin typeface="Arial" panose="020B0604020202020204" pitchFamily="34" charset="0"/>
                        </a:rPr>
                        <a:t>Objetivo Estratégico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tc>
                  <a:txBody>
                    <a:bodyPr/>
                    <a:lstStyle/>
                    <a:p>
                      <a:pPr algn="ctr" rtl="0" fontAlgn="ctr"/>
                      <a:r>
                        <a:rPr lang="es-CO" sz="1400" b="1" i="0" u="none" strike="noStrike" dirty="0">
                          <a:solidFill>
                            <a:srgbClr val="FFFFFF"/>
                          </a:solidFill>
                          <a:effectLst/>
                          <a:latin typeface="Arial" panose="020B0604020202020204" pitchFamily="34" charset="0"/>
                        </a:rPr>
                        <a:t>Equipo de Trabajo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tc>
                  <a:txBody>
                    <a:bodyPr/>
                    <a:lstStyle/>
                    <a:p>
                      <a:pPr algn="ctr" rtl="0" fontAlgn="ctr"/>
                      <a:r>
                        <a:rPr lang="es-CO" sz="1400" b="1" i="0" u="none" strike="noStrike" dirty="0">
                          <a:solidFill>
                            <a:srgbClr val="FFFFFF"/>
                          </a:solidFill>
                          <a:effectLst/>
                          <a:latin typeface="Arial" panose="020B0604020202020204" pitchFamily="34" charset="0"/>
                        </a:rPr>
                        <a:t>Integrantes del Panel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extLst>
                  <a:ext uri="{0D108BD9-81ED-4DB2-BD59-A6C34878D82A}">
                    <a16:rowId xmlns:a16="http://schemas.microsoft.com/office/drawing/2014/main" val="667037755"/>
                  </a:ext>
                </a:extLst>
              </a:tr>
              <a:tr h="992287">
                <a:tc rowSpan="5">
                  <a:txBody>
                    <a:bodyPr/>
                    <a:lstStyle/>
                    <a:p>
                      <a:pPr algn="ctr" rtl="0" fontAlgn="ctr"/>
                      <a:r>
                        <a:rPr lang="es-CO" sz="1400" b="0" i="0" u="none" strike="noStrike" dirty="0">
                          <a:solidFill>
                            <a:srgbClr val="000000"/>
                          </a:solidFill>
                          <a:effectLst/>
                          <a:latin typeface="Arial" panose="020B0604020202020204" pitchFamily="34" charset="0"/>
                        </a:rPr>
                        <a:t>Competitividad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a:txBody>
                    <a:bodyPr/>
                    <a:lstStyle/>
                    <a:p>
                      <a:pPr algn="l" rtl="0" fontAlgn="ctr"/>
                      <a:r>
                        <a:rPr lang="es-CO" sz="1400" b="0" i="0" u="none" strike="noStrike" dirty="0">
                          <a:solidFill>
                            <a:srgbClr val="000000"/>
                          </a:solidFill>
                          <a:effectLst/>
                          <a:latin typeface="Arial" panose="020B0604020202020204" pitchFamily="34" charset="0"/>
                        </a:rPr>
                        <a:t>Roberto Held. Managing Partner –CEO STEGI</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a:txBody>
                    <a:bodyPr/>
                    <a:lstStyle/>
                    <a:p>
                      <a:pPr algn="l" rtl="0" fontAlgn="ctr"/>
                      <a:r>
                        <a:rPr lang="es-ES" sz="1400" b="0" i="0" u="none" strike="noStrike" dirty="0">
                          <a:solidFill>
                            <a:srgbClr val="000000"/>
                          </a:solidFill>
                          <a:effectLst/>
                          <a:latin typeface="Arial" panose="020B0604020202020204" pitchFamily="34" charset="0"/>
                        </a:rPr>
                        <a:t>Héctor Hernán Ríos- Vicepresidente Financiero COPA AIRLINES</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722295649"/>
                  </a:ext>
                </a:extLst>
              </a:tr>
              <a:tr h="935037">
                <a:tc vMerge="1">
                  <a:txBody>
                    <a:bodyPr/>
                    <a:lstStyle/>
                    <a:p>
                      <a:endParaRPr lang="es-CO"/>
                    </a:p>
                  </a:txBody>
                  <a:tcPr/>
                </a:tc>
                <a:tc>
                  <a:txBody>
                    <a:bodyPr/>
                    <a:lstStyle/>
                    <a:p>
                      <a:pPr algn="l" rtl="0" fontAlgn="ctr"/>
                      <a:r>
                        <a:rPr lang="es-CO" sz="1400" b="0" i="0" u="none" strike="noStrike" dirty="0">
                          <a:solidFill>
                            <a:srgbClr val="000000"/>
                          </a:solidFill>
                          <a:effectLst/>
                          <a:latin typeface="Arial" panose="020B0604020202020204" pitchFamily="34" charset="0"/>
                        </a:rPr>
                        <a:t>Claudia Esguerra</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s-CO" sz="1400" b="0" i="0" u="none" strike="noStrike" dirty="0">
                          <a:solidFill>
                            <a:srgbClr val="000000"/>
                          </a:solidFill>
                          <a:effectLst/>
                          <a:latin typeface="Arial" panose="020B0604020202020204" pitchFamily="34" charset="0"/>
                        </a:rPr>
                        <a:t>Sara Ramírez. Gerente Concesión Centro Norte – Airplan</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3274945"/>
                  </a:ext>
                </a:extLst>
              </a:tr>
              <a:tr h="667883">
                <a:tc vMerge="1">
                  <a:txBody>
                    <a:bodyPr/>
                    <a:lstStyle/>
                    <a:p>
                      <a:endParaRPr lang="es-CO"/>
                    </a:p>
                  </a:txBody>
                  <a:tcPr/>
                </a:tc>
                <a:tc>
                  <a:txBody>
                    <a:bodyPr/>
                    <a:lstStyle/>
                    <a:p>
                      <a:pPr algn="l" rtl="0" fontAlgn="ctr"/>
                      <a:r>
                        <a:rPr lang="es-CO" sz="1400" b="0" i="0" u="none" strike="noStrike" dirty="0">
                          <a:solidFill>
                            <a:srgbClr val="000000"/>
                          </a:solidFill>
                          <a:effectLst/>
                          <a:latin typeface="Arial" panose="020B0604020202020204" pitchFamily="34" charset="0"/>
                        </a:rPr>
                        <a:t>Lucas Rodríguez</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a:txBody>
                    <a:bodyPr/>
                    <a:lstStyle/>
                    <a:p>
                      <a:pPr algn="l" rtl="0" fontAlgn="ctr"/>
                      <a:r>
                        <a:rPr lang="es-ES" sz="1400" b="0" i="0" u="none" strike="noStrike" dirty="0">
                          <a:solidFill>
                            <a:srgbClr val="000000"/>
                          </a:solidFill>
                          <a:effectLst/>
                          <a:latin typeface="Arial" panose="020B0604020202020204" pitchFamily="34" charset="0"/>
                        </a:rPr>
                        <a:t>Roberto Held. </a:t>
                      </a:r>
                      <a:r>
                        <a:rPr lang="es-CO" sz="1400" b="0" i="0" u="none" strike="noStrike" dirty="0">
                          <a:solidFill>
                            <a:srgbClr val="000000"/>
                          </a:solidFill>
                          <a:effectLst/>
                          <a:latin typeface="Arial" panose="020B0604020202020204" pitchFamily="34" charset="0"/>
                        </a:rPr>
                        <a:t> Managing Partner –CEO STEGI</a:t>
                      </a:r>
                      <a:r>
                        <a:rPr lang="es-ES" sz="1400" b="0" i="0" u="none" strike="noStrike" dirty="0">
                          <a:solidFill>
                            <a:srgbClr val="000000"/>
                          </a:solidFill>
                          <a:effectLst/>
                          <a:latin typeface="Arial" panose="020B0604020202020204" pitchFamily="34" charset="0"/>
                        </a:rPr>
                        <a:t> </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1070353852"/>
                  </a:ext>
                </a:extLst>
              </a:tr>
              <a:tr h="589838">
                <a:tc vMerge="1">
                  <a:txBody>
                    <a:bodyPr/>
                    <a:lstStyle/>
                    <a:p>
                      <a:endParaRPr lang="es-CO"/>
                    </a:p>
                  </a:txBody>
                  <a:tcPr/>
                </a:tc>
                <a:tc>
                  <a:txBody>
                    <a:bodyPr/>
                    <a:lstStyle/>
                    <a:p>
                      <a:pPr algn="l" rtl="0" fontAlgn="ctr"/>
                      <a:r>
                        <a:rPr lang="es-CO" sz="1400" b="0" i="0" u="none" strike="noStrike" dirty="0">
                          <a:solidFill>
                            <a:srgbClr val="000000"/>
                          </a:solidFill>
                          <a:effectLst/>
                          <a:latin typeface="Arial" panose="020B0604020202020204" pitchFamily="34" charset="0"/>
                        </a:rPr>
                        <a:t>Jorge Alonso Quintana</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s-CO" sz="1400" b="0" i="0" u="none" strike="noStrike" dirty="0">
                          <a:solidFill>
                            <a:srgbClr val="000000"/>
                          </a:solidFill>
                          <a:effectLst/>
                          <a:latin typeface="Arial" panose="020B0604020202020204" pitchFamily="34" charset="0"/>
                        </a:rPr>
                        <a:t>Pamela Bermúdez. Presidente de ALAICO</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8152924"/>
                  </a:ext>
                </a:extLst>
              </a:tr>
              <a:tr h="589838">
                <a:tc vMerge="1">
                  <a:txBody>
                    <a:bodyPr/>
                    <a:lstStyle/>
                    <a:p>
                      <a:endParaRPr lang="es-CO"/>
                    </a:p>
                  </a:txBody>
                  <a:tcPr/>
                </a:tc>
                <a:tc>
                  <a:txBody>
                    <a:bodyPr/>
                    <a:lstStyle/>
                    <a:p>
                      <a:pPr algn="l" rtl="0" fontAlgn="ctr"/>
                      <a:r>
                        <a:rPr lang="es-CO" sz="1400" b="0" i="0" u="none" strike="noStrike" dirty="0">
                          <a:solidFill>
                            <a:srgbClr val="000000"/>
                          </a:solidFill>
                          <a:effectLst/>
                          <a:latin typeface="Arial" panose="020B0604020202020204" pitchFamily="34" charset="0"/>
                        </a:rPr>
                        <a:t>Luz Melba Castañeda </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rtl="0" fontAlgn="ctr"/>
                      <a:r>
                        <a:rPr lang="es-CO" sz="1400" b="0" i="0" u="none" strike="noStrike" dirty="0">
                          <a:solidFill>
                            <a:srgbClr val="000000"/>
                          </a:solidFill>
                          <a:effectLst/>
                          <a:latin typeface="Arial" panose="020B0604020202020204" pitchFamily="34" charset="0"/>
                        </a:rPr>
                        <a:t> Lucas Rodríguez. Jefe Oficina de Transporte Aéreo Aerocivil</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59424335"/>
                  </a:ext>
                </a:extLst>
              </a:tr>
            </a:tbl>
          </a:graphicData>
        </a:graphic>
      </p:graphicFrame>
      <p:pic>
        <p:nvPicPr>
          <p:cNvPr id="3" name="Imagen 2">
            <a:extLst>
              <a:ext uri="{FF2B5EF4-FFF2-40B4-BE49-F238E27FC236}">
                <a16:creationId xmlns:a16="http://schemas.microsoft.com/office/drawing/2014/main" id="{235B85DC-130F-4AFE-A8F2-9C538C4FDED7}"/>
              </a:ext>
            </a:extLst>
          </p:cNvPr>
          <p:cNvPicPr>
            <a:picLocks noChangeAspect="1"/>
          </p:cNvPicPr>
          <p:nvPr/>
        </p:nvPicPr>
        <p:blipFill>
          <a:blip r:embed="rId2"/>
          <a:stretch>
            <a:fillRect/>
          </a:stretch>
        </p:blipFill>
        <p:spPr>
          <a:xfrm>
            <a:off x="2071964" y="3693323"/>
            <a:ext cx="2092073" cy="1392179"/>
          </a:xfrm>
          <a:prstGeom prst="rect">
            <a:avLst/>
          </a:prstGeom>
          <a:effectLst>
            <a:softEdge rad="127000"/>
          </a:effectLst>
        </p:spPr>
      </p:pic>
    </p:spTree>
    <p:extLst>
      <p:ext uri="{BB962C8B-B14F-4D97-AF65-F5344CB8AC3E}">
        <p14:creationId xmlns:p14="http://schemas.microsoft.com/office/powerpoint/2010/main" val="2892286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51;p23">
            <a:extLst>
              <a:ext uri="{FF2B5EF4-FFF2-40B4-BE49-F238E27FC236}">
                <a16:creationId xmlns:a16="http://schemas.microsoft.com/office/drawing/2014/main" id="{2E7AEA77-191D-487F-9E80-D633AA70054C}"/>
              </a:ext>
            </a:extLst>
          </p:cNvPr>
          <p:cNvSpPr txBox="1">
            <a:spLocks/>
          </p:cNvSpPr>
          <p:nvPr/>
        </p:nvSpPr>
        <p:spPr>
          <a:xfrm>
            <a:off x="2871605" y="550979"/>
            <a:ext cx="7752852" cy="535455"/>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a:latin typeface="Arial" panose="020B0604020202020204" pitchFamily="34" charset="0"/>
                <a:cs typeface="Arial" panose="020B0604020202020204" pitchFamily="34" charset="0"/>
              </a:rPr>
              <a:t>Equipo Notas de Estudio y Panel</a:t>
            </a:r>
            <a:endParaRPr lang="es-ES" sz="3200" b="1" dirty="0">
              <a:solidFill>
                <a:srgbClr val="434343"/>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E66BB4F3-081C-4E81-9023-938CC949C530}"/>
              </a:ext>
            </a:extLst>
          </p:cNvPr>
          <p:cNvSpPr/>
          <p:nvPr/>
        </p:nvSpPr>
        <p:spPr>
          <a:xfrm>
            <a:off x="1824658" y="5682292"/>
            <a:ext cx="6305583" cy="286232"/>
          </a:xfrm>
          <a:prstGeom prst="rect">
            <a:avLst/>
          </a:prstGeom>
        </p:spPr>
        <p:txBody>
          <a:bodyPr wrap="square">
            <a:spAutoFit/>
          </a:bodyPr>
          <a:lstStyle/>
          <a:p>
            <a:pPr marL="0" marR="0" lvl="0" indent="0" algn="l" defTabSz="222250" rtl="0" eaLnBrk="1" fontAlgn="auto" latinLnBrk="0" hangingPunct="1">
              <a:lnSpc>
                <a:spcPct val="90000"/>
              </a:lnSpc>
              <a:spcBef>
                <a:spcPct val="0"/>
              </a:spcBef>
              <a:spcAft>
                <a:spcPct val="35000"/>
              </a:spcAft>
              <a:buClrTx/>
              <a:buSzTx/>
              <a:buFontTx/>
              <a:buNone/>
              <a:tabLst/>
              <a:defRPr/>
            </a:pPr>
            <a:r>
              <a:rPr kumimoji="0" lang="es-ES" sz="1400" b="1" i="0" u="none" strike="noStrike" kern="1200" cap="none" spc="0" normalizeH="0" baseline="0" noProof="0" dirty="0">
                <a:ln>
                  <a:noFill/>
                </a:ln>
                <a:solidFill>
                  <a:srgbClr val="404040"/>
                </a:solidFill>
                <a:effectLst/>
                <a:uLnTx/>
                <a:uFillTx/>
                <a:latin typeface="Arial"/>
                <a:ea typeface="+mn-ea"/>
                <a:cs typeface="Arial"/>
              </a:rPr>
              <a:t>*Nota: </a:t>
            </a:r>
            <a:r>
              <a:rPr kumimoji="0" lang="es-ES" sz="1400" b="0" i="0" u="none" strike="noStrike" kern="1200" cap="none" spc="0" normalizeH="0" baseline="0" noProof="0" dirty="0">
                <a:ln>
                  <a:noFill/>
                </a:ln>
                <a:solidFill>
                  <a:srgbClr val="404040"/>
                </a:solidFill>
                <a:effectLst/>
                <a:uLnTx/>
                <a:uFillTx/>
                <a:latin typeface="Arial"/>
                <a:ea typeface="+mn-ea"/>
                <a:cs typeface="Arial"/>
              </a:rPr>
              <a:t>Los integrantes del panel solo participarán durante los días del foro</a:t>
            </a:r>
          </a:p>
        </p:txBody>
      </p:sp>
      <p:graphicFrame>
        <p:nvGraphicFramePr>
          <p:cNvPr id="8" name="Tabla 7">
            <a:extLst>
              <a:ext uri="{FF2B5EF4-FFF2-40B4-BE49-F238E27FC236}">
                <a16:creationId xmlns:a16="http://schemas.microsoft.com/office/drawing/2014/main" id="{FD69449A-AEA1-49FD-97C5-8CBEA5BEB17A}"/>
              </a:ext>
            </a:extLst>
          </p:cNvPr>
          <p:cNvGraphicFramePr>
            <a:graphicFrameLocks noGrp="1"/>
          </p:cNvGraphicFramePr>
          <p:nvPr>
            <p:extLst>
              <p:ext uri="{D42A27DB-BD31-4B8C-83A1-F6EECF244321}">
                <p14:modId xmlns:p14="http://schemas.microsoft.com/office/powerpoint/2010/main" val="2839300173"/>
              </p:ext>
            </p:extLst>
          </p:nvPr>
        </p:nvGraphicFramePr>
        <p:xfrm>
          <a:off x="1958716" y="1175708"/>
          <a:ext cx="8600661" cy="4395054"/>
        </p:xfrm>
        <a:graphic>
          <a:graphicData uri="http://schemas.openxmlformats.org/drawingml/2006/table">
            <a:tbl>
              <a:tblPr>
                <a:effectLst>
                  <a:outerShdw blurRad="63500" sx="102000" sy="102000" algn="ctr" rotWithShape="0">
                    <a:prstClr val="black">
                      <a:alpha val="40000"/>
                    </a:prstClr>
                  </a:outerShdw>
                </a:effectLst>
              </a:tblPr>
              <a:tblGrid>
                <a:gridCol w="2150039">
                  <a:extLst>
                    <a:ext uri="{9D8B030D-6E8A-4147-A177-3AD203B41FA5}">
                      <a16:colId xmlns:a16="http://schemas.microsoft.com/office/drawing/2014/main" val="1864074328"/>
                    </a:ext>
                  </a:extLst>
                </a:gridCol>
                <a:gridCol w="2285996">
                  <a:extLst>
                    <a:ext uri="{9D8B030D-6E8A-4147-A177-3AD203B41FA5}">
                      <a16:colId xmlns:a16="http://schemas.microsoft.com/office/drawing/2014/main" val="1932831827"/>
                    </a:ext>
                  </a:extLst>
                </a:gridCol>
                <a:gridCol w="4164626">
                  <a:extLst>
                    <a:ext uri="{9D8B030D-6E8A-4147-A177-3AD203B41FA5}">
                      <a16:colId xmlns:a16="http://schemas.microsoft.com/office/drawing/2014/main" val="2082553586"/>
                    </a:ext>
                  </a:extLst>
                </a:gridCol>
              </a:tblGrid>
              <a:tr h="288758">
                <a:tc>
                  <a:txBody>
                    <a:bodyPr/>
                    <a:lstStyle/>
                    <a:p>
                      <a:pPr algn="ctr" rtl="0" fontAlgn="ctr"/>
                      <a:r>
                        <a:rPr lang="es-CO" sz="1400" b="1" i="0" u="none" strike="noStrike" dirty="0">
                          <a:solidFill>
                            <a:srgbClr val="FFFFFF"/>
                          </a:solidFill>
                          <a:effectLst/>
                          <a:latin typeface="Arial" panose="020B0604020202020204" pitchFamily="34" charset="0"/>
                        </a:rPr>
                        <a:t>Línea de Acción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99"/>
                    </a:solidFill>
                  </a:tcPr>
                </a:tc>
                <a:tc>
                  <a:txBody>
                    <a:bodyPr/>
                    <a:lstStyle/>
                    <a:p>
                      <a:pPr algn="ctr" rtl="0" fontAlgn="ctr"/>
                      <a:r>
                        <a:rPr lang="es-CO" sz="1400" b="1" i="0" u="none" strike="noStrike" dirty="0">
                          <a:solidFill>
                            <a:srgbClr val="FFFFFF"/>
                          </a:solidFill>
                          <a:effectLst/>
                          <a:latin typeface="Arial" panose="020B0604020202020204" pitchFamily="34" charset="0"/>
                        </a:rPr>
                        <a:t>Equipo de Trabajo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99"/>
                    </a:solidFill>
                  </a:tcPr>
                </a:tc>
                <a:tc>
                  <a:txBody>
                    <a:bodyPr/>
                    <a:lstStyle/>
                    <a:p>
                      <a:pPr algn="ctr" rtl="0" fontAlgn="ctr"/>
                      <a:r>
                        <a:rPr lang="es-CO" sz="1400" b="1" i="0" u="none" strike="noStrike" dirty="0">
                          <a:solidFill>
                            <a:srgbClr val="FFFFFF"/>
                          </a:solidFill>
                          <a:effectLst/>
                          <a:latin typeface="Arial" panose="020B0604020202020204" pitchFamily="34" charset="0"/>
                        </a:rPr>
                        <a:t>Integrantes del Panel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99"/>
                    </a:solidFill>
                  </a:tcPr>
                </a:tc>
                <a:extLst>
                  <a:ext uri="{0D108BD9-81ED-4DB2-BD59-A6C34878D82A}">
                    <a16:rowId xmlns:a16="http://schemas.microsoft.com/office/drawing/2014/main" val="3226018716"/>
                  </a:ext>
                </a:extLst>
              </a:tr>
              <a:tr h="462012">
                <a:tc rowSpan="12">
                  <a:txBody>
                    <a:bodyPr/>
                    <a:lstStyle/>
                    <a:p>
                      <a:pPr algn="ctr" rtl="0" fontAlgn="ctr"/>
                      <a:r>
                        <a:rPr lang="es-CO" sz="1400" b="0" i="0" u="none" strike="noStrike" dirty="0">
                          <a:solidFill>
                            <a:srgbClr val="000000"/>
                          </a:solidFill>
                          <a:effectLst/>
                          <a:latin typeface="Arial" panose="020B0604020202020204" pitchFamily="34" charset="0"/>
                        </a:rPr>
                        <a:t>Infraestructura y Sostenibilidad Ambiental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a:txBody>
                    <a:bodyPr/>
                    <a:lstStyle/>
                    <a:p>
                      <a:pPr algn="l" rtl="0" fontAlgn="ctr"/>
                      <a:r>
                        <a:rPr lang="es-CO" sz="1400" b="0" i="0" u="none" strike="noStrike" dirty="0">
                          <a:solidFill>
                            <a:srgbClr val="000000"/>
                          </a:solidFill>
                          <a:effectLst/>
                          <a:latin typeface="Arial" panose="020B0604020202020204" pitchFamily="34" charset="0"/>
                        </a:rPr>
                        <a:t>Olga Lucía Ramírez Duarte Viceministra de Infraestructura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a:txBody>
                    <a:bodyPr/>
                    <a:lstStyle/>
                    <a:p>
                      <a:pPr marL="0" lvl="0" indent="0" algn="just">
                        <a:lnSpc>
                          <a:spcPct val="107000"/>
                        </a:lnSpc>
                        <a:spcAft>
                          <a:spcPts val="800"/>
                        </a:spcAft>
                        <a:buFont typeface="Courier New" panose="02070309020205020404" pitchFamily="49" charset="0"/>
                        <a:buNone/>
                        <a:tabLst>
                          <a:tab pos="1381125" algn="l"/>
                        </a:tabLst>
                      </a:pPr>
                      <a:r>
                        <a:rPr lang="es-CO" sz="1400" dirty="0">
                          <a:effectLst/>
                          <a:latin typeface="Arial" panose="020B0604020202020204" pitchFamily="34" charset="0"/>
                          <a:ea typeface="Calibri" panose="020F0502020204030204" pitchFamily="34" charset="0"/>
                          <a:cs typeface="Times New Roman" panose="02020603050405020304" pitchFamily="18" charset="0"/>
                        </a:rPr>
                        <a:t>Juan Felipe Jiménez- Subdirección de Transporte del DNP</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extLst>
                  <a:ext uri="{0D108BD9-81ED-4DB2-BD59-A6C34878D82A}">
                    <a16:rowId xmlns:a16="http://schemas.microsoft.com/office/drawing/2014/main" val="1555706185"/>
                  </a:ext>
                </a:extLst>
              </a:tr>
              <a:tr h="486249">
                <a:tc vMerge="1">
                  <a:txBody>
                    <a:bodyPr/>
                    <a:lstStyle/>
                    <a:p>
                      <a:endParaRPr lang="es-CO"/>
                    </a:p>
                  </a:txBody>
                  <a:tcPr/>
                </a:tc>
                <a:tc>
                  <a:txBody>
                    <a:bodyPr/>
                    <a:lstStyle/>
                    <a:p>
                      <a:pPr algn="l" rtl="0" fontAlgn="ctr"/>
                      <a:r>
                        <a:rPr lang="es-CO" sz="1400" b="0" i="0" u="none" strike="noStrike" dirty="0">
                          <a:solidFill>
                            <a:srgbClr val="000000"/>
                          </a:solidFill>
                          <a:effectLst/>
                          <a:latin typeface="Arial" panose="020B0604020202020204" pitchFamily="34" charset="0"/>
                        </a:rPr>
                        <a:t>Luis Roberto D´Pablo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s-CO" sz="1400" b="0" i="0" u="none" strike="noStrike" kern="0" cap="none" spc="0" normalizeH="0" baseline="0" noProof="0" dirty="0">
                          <a:ln>
                            <a:noFill/>
                          </a:ln>
                          <a:solidFill>
                            <a:srgbClr val="000000"/>
                          </a:solidFill>
                          <a:effectLst/>
                          <a:uLnTx/>
                          <a:uFillTx/>
                          <a:latin typeface="Arial" panose="020B0604020202020204" pitchFamily="34" charset="0"/>
                          <a:ea typeface="+mn-ea"/>
                          <a:cs typeface="+mn-cs"/>
                          <a:sym typeface="Arial"/>
                        </a:rPr>
                        <a:t>Farid Zizi Director Servicios de Aviación Civil de Francia</a:t>
                      </a:r>
                      <a:endParaRPr lang="es-ES" sz="1400" b="0" i="0" u="none" strike="noStrike" dirty="0">
                        <a:solidFill>
                          <a:srgbClr val="000000"/>
                        </a:solidFill>
                        <a:effectLst/>
                        <a:highlight>
                          <a:srgbClr val="FFFF00"/>
                        </a:highligh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extLst>
                  <a:ext uri="{0D108BD9-81ED-4DB2-BD59-A6C34878D82A}">
                    <a16:rowId xmlns:a16="http://schemas.microsoft.com/office/drawing/2014/main" val="3163866646"/>
                  </a:ext>
                </a:extLst>
              </a:tr>
              <a:tr h="288758">
                <a:tc vMerge="1">
                  <a:txBody>
                    <a:bodyPr/>
                    <a:lstStyle/>
                    <a:p>
                      <a:endParaRPr lang="es-CO"/>
                    </a:p>
                  </a:txBody>
                  <a:tcPr/>
                </a:tc>
                <a:tc>
                  <a:txBody>
                    <a:bodyPr/>
                    <a:lstStyle/>
                    <a:p>
                      <a:pPr algn="l" rtl="0" fontAlgn="ctr"/>
                      <a:r>
                        <a:rPr lang="es-CO" sz="1400" b="0" i="0" u="none" strike="noStrike" dirty="0">
                          <a:solidFill>
                            <a:srgbClr val="000000"/>
                          </a:solidFill>
                          <a:effectLst/>
                          <a:latin typeface="Arial" panose="020B0604020202020204" pitchFamily="34" charset="0"/>
                        </a:rPr>
                        <a:t>Juan Felipe Vallejo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a:txBody>
                    <a:bodyPr/>
                    <a:lstStyle/>
                    <a:p>
                      <a:pPr algn="l" rtl="0" fontAlgn="ctr"/>
                      <a:r>
                        <a:rPr lang="es-CO" sz="1400" b="0" i="0" u="none" strike="noStrike">
                          <a:solidFill>
                            <a:srgbClr val="000000"/>
                          </a:solidFill>
                          <a:effectLst/>
                          <a:latin typeface="Arial" panose="020B0604020202020204" pitchFamily="34" charset="0"/>
                        </a:rPr>
                        <a:t>General Gonzalo Cárdenas Mahecha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extLst>
                  <a:ext uri="{0D108BD9-81ED-4DB2-BD59-A6C34878D82A}">
                    <a16:rowId xmlns:a16="http://schemas.microsoft.com/office/drawing/2014/main" val="2544395186"/>
                  </a:ext>
                </a:extLst>
              </a:tr>
              <a:tr h="288758">
                <a:tc vMerge="1">
                  <a:txBody>
                    <a:bodyPr/>
                    <a:lstStyle/>
                    <a:p>
                      <a:endParaRPr lang="es-CO"/>
                    </a:p>
                  </a:txBody>
                  <a:tcPr/>
                </a:tc>
                <a:tc>
                  <a:txBody>
                    <a:bodyPr/>
                    <a:lstStyle/>
                    <a:p>
                      <a:pPr algn="l" rtl="0" fontAlgn="ctr"/>
                      <a:r>
                        <a:rPr lang="es-CO" sz="1400" b="0" i="0" u="none" strike="noStrike" dirty="0">
                          <a:solidFill>
                            <a:srgbClr val="000000"/>
                          </a:solidFill>
                          <a:effectLst/>
                          <a:latin typeface="Arial" panose="020B0604020202020204" pitchFamily="34" charset="0"/>
                        </a:rPr>
                        <a:t>Juan Felipe Jiménez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a:txBody>
                    <a:bodyPr/>
                    <a:lstStyle/>
                    <a:p>
                      <a:pPr algn="l" rtl="0" fontAlgn="ctr"/>
                      <a:r>
                        <a:rPr lang="es-CO" sz="1400" b="0" i="0" u="none" strike="noStrike" dirty="0">
                          <a:solidFill>
                            <a:srgbClr val="000000"/>
                          </a:solidFill>
                          <a:effectLst/>
                          <a:latin typeface="Arial" panose="020B0604020202020204" pitchFamily="34" charset="0"/>
                        </a:rPr>
                        <a:t>Santiago Castro. Presidente ASOBANCARIA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extLst>
                  <a:ext uri="{0D108BD9-81ED-4DB2-BD59-A6C34878D82A}">
                    <a16:rowId xmlns:a16="http://schemas.microsoft.com/office/drawing/2014/main" val="3287856978"/>
                  </a:ext>
                </a:extLst>
              </a:tr>
              <a:tr h="437493">
                <a:tc vMerge="1">
                  <a:txBody>
                    <a:bodyPr/>
                    <a:lstStyle/>
                    <a:p>
                      <a:endParaRPr lang="es-CO"/>
                    </a:p>
                  </a:txBody>
                  <a:tcPr/>
                </a:tc>
                <a:tc>
                  <a:txBody>
                    <a:bodyPr/>
                    <a:lstStyle/>
                    <a:p>
                      <a:pPr algn="l" rtl="0" fontAlgn="ctr"/>
                      <a:r>
                        <a:rPr lang="es-CO" sz="1400" b="0" i="0" u="none" strike="noStrike" dirty="0">
                          <a:solidFill>
                            <a:srgbClr val="000000"/>
                          </a:solidFill>
                          <a:effectLst/>
                          <a:latin typeface="Arial" panose="020B0604020202020204" pitchFamily="34" charset="0"/>
                        </a:rPr>
                        <a:t>Fanny Pereira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s-CO" sz="1400" b="0" i="0" u="none" strike="noStrike" kern="0" cap="none" spc="0" normalizeH="0" baseline="0" noProof="0" dirty="0">
                          <a:ln>
                            <a:noFill/>
                          </a:ln>
                          <a:solidFill>
                            <a:srgbClr val="000000"/>
                          </a:solidFill>
                          <a:effectLst/>
                          <a:uLnTx/>
                          <a:uFillTx/>
                          <a:latin typeface="Arial" panose="020B0604020202020204" pitchFamily="34" charset="0"/>
                          <a:ea typeface="+mn-ea"/>
                          <a:cs typeface="+mn-cs"/>
                          <a:sym typeface="Arial"/>
                        </a:rPr>
                        <a:t>Álvaro Durán. Consultor </a:t>
                      </a:r>
                    </a:p>
                    <a:p>
                      <a:pPr algn="l" rtl="0" fontAlgn="ctr"/>
                      <a:endParaRPr lang="es-CO" sz="14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extLst>
                  <a:ext uri="{0D108BD9-81ED-4DB2-BD59-A6C34878D82A}">
                    <a16:rowId xmlns:a16="http://schemas.microsoft.com/office/drawing/2014/main" val="2207043340"/>
                  </a:ext>
                </a:extLst>
              </a:tr>
              <a:tr h="288758">
                <a:tc vMerge="1">
                  <a:txBody>
                    <a:bodyPr/>
                    <a:lstStyle/>
                    <a:p>
                      <a:endParaRPr lang="es-CO"/>
                    </a:p>
                  </a:txBody>
                  <a:tcPr/>
                </a:tc>
                <a:tc>
                  <a:txBody>
                    <a:bodyPr/>
                    <a:lstStyle/>
                    <a:p>
                      <a:pPr algn="l" rtl="0" fontAlgn="ctr"/>
                      <a:r>
                        <a:rPr lang="es-CO" sz="1400" b="0" i="0" u="none" strike="noStrike">
                          <a:solidFill>
                            <a:srgbClr val="000000"/>
                          </a:solidFill>
                          <a:effectLst/>
                          <a:latin typeface="Arial" panose="020B0604020202020204" pitchFamily="34" charset="0"/>
                        </a:rPr>
                        <a:t>Pablo A. Giraldo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a:txBody>
                    <a:bodyPr/>
                    <a:lstStyle/>
                    <a:p>
                      <a:pPr algn="l" rtl="0" fontAlgn="ctr"/>
                      <a:endParaRPr lang="es-CO" sz="14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extLst>
                  <a:ext uri="{0D108BD9-81ED-4DB2-BD59-A6C34878D82A}">
                    <a16:rowId xmlns:a16="http://schemas.microsoft.com/office/drawing/2014/main" val="3466641925"/>
                  </a:ext>
                </a:extLst>
              </a:tr>
              <a:tr h="288758">
                <a:tc vMerge="1">
                  <a:txBody>
                    <a:bodyPr/>
                    <a:lstStyle/>
                    <a:p>
                      <a:endParaRPr lang="es-CO"/>
                    </a:p>
                  </a:txBody>
                  <a:tcPr/>
                </a:tc>
                <a:tc>
                  <a:txBody>
                    <a:bodyPr/>
                    <a:lstStyle/>
                    <a:p>
                      <a:pPr algn="l" rtl="0" fontAlgn="ctr"/>
                      <a:r>
                        <a:rPr lang="es-CO" sz="1400" b="0" i="0" u="none" strike="noStrike">
                          <a:solidFill>
                            <a:srgbClr val="000000"/>
                          </a:solidFill>
                          <a:effectLst/>
                          <a:latin typeface="Arial" panose="020B0604020202020204" pitchFamily="34" charset="0"/>
                        </a:rPr>
                        <a:t>Miryam Ayala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a:txBody>
                    <a:bodyPr/>
                    <a:lstStyle/>
                    <a:p>
                      <a:pPr algn="l" rtl="0" fontAlgn="ctr"/>
                      <a:r>
                        <a:rPr lang="es-CO" sz="14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extLst>
                  <a:ext uri="{0D108BD9-81ED-4DB2-BD59-A6C34878D82A}">
                    <a16:rowId xmlns:a16="http://schemas.microsoft.com/office/drawing/2014/main" val="2588774888"/>
                  </a:ext>
                </a:extLst>
              </a:tr>
              <a:tr h="288758">
                <a:tc vMerge="1">
                  <a:txBody>
                    <a:bodyPr/>
                    <a:lstStyle/>
                    <a:p>
                      <a:endParaRPr lang="es-CO"/>
                    </a:p>
                  </a:txBody>
                  <a:tcPr/>
                </a:tc>
                <a:tc>
                  <a:txBody>
                    <a:bodyPr/>
                    <a:lstStyle/>
                    <a:p>
                      <a:pPr algn="l" rtl="0" fontAlgn="ctr"/>
                      <a:r>
                        <a:rPr lang="es-CO" sz="1400" b="0" i="0" u="none" strike="noStrike" dirty="0">
                          <a:solidFill>
                            <a:srgbClr val="000000"/>
                          </a:solidFill>
                          <a:effectLst/>
                          <a:latin typeface="Arial" panose="020B0604020202020204" pitchFamily="34" charset="0"/>
                        </a:rPr>
                        <a:t>Mauricio Corredor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a:txBody>
                    <a:bodyPr/>
                    <a:lstStyle/>
                    <a:p>
                      <a:pPr algn="l" rtl="0" fontAlgn="ctr"/>
                      <a:r>
                        <a:rPr lang="es-CO" sz="14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extLst>
                  <a:ext uri="{0D108BD9-81ED-4DB2-BD59-A6C34878D82A}">
                    <a16:rowId xmlns:a16="http://schemas.microsoft.com/office/drawing/2014/main" val="3202920898"/>
                  </a:ext>
                </a:extLst>
              </a:tr>
              <a:tr h="288758">
                <a:tc vMerge="1">
                  <a:txBody>
                    <a:bodyPr/>
                    <a:lstStyle/>
                    <a:p>
                      <a:endParaRPr lang="es-CO"/>
                    </a:p>
                  </a:txBody>
                  <a:tcPr/>
                </a:tc>
                <a:tc>
                  <a:txBody>
                    <a:bodyPr/>
                    <a:lstStyle/>
                    <a:p>
                      <a:pPr algn="l" rtl="0" fontAlgn="ctr"/>
                      <a:r>
                        <a:rPr lang="es-CO" sz="1400" b="0" i="0" u="none" strike="noStrike">
                          <a:solidFill>
                            <a:srgbClr val="000000"/>
                          </a:solidFill>
                          <a:effectLst/>
                          <a:latin typeface="Arial" panose="020B0604020202020204" pitchFamily="34" charset="0"/>
                        </a:rPr>
                        <a:t>Victoria Eugenia Rico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a:txBody>
                    <a:bodyPr/>
                    <a:lstStyle/>
                    <a:p>
                      <a:pPr algn="l" rtl="0" fontAlgn="ctr"/>
                      <a:r>
                        <a:rPr lang="es-CO" sz="14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extLst>
                  <a:ext uri="{0D108BD9-81ED-4DB2-BD59-A6C34878D82A}">
                    <a16:rowId xmlns:a16="http://schemas.microsoft.com/office/drawing/2014/main" val="967081785"/>
                  </a:ext>
                </a:extLst>
              </a:tr>
              <a:tr h="288758">
                <a:tc vMerge="1">
                  <a:txBody>
                    <a:bodyPr/>
                    <a:lstStyle/>
                    <a:p>
                      <a:endParaRPr lang="es-CO"/>
                    </a:p>
                  </a:txBody>
                  <a:tcPr/>
                </a:tc>
                <a:tc>
                  <a:txBody>
                    <a:bodyPr/>
                    <a:lstStyle/>
                    <a:p>
                      <a:pPr algn="l" rtl="0" fontAlgn="ctr"/>
                      <a:r>
                        <a:rPr lang="es-CO" sz="1400" b="0" i="0" u="none" strike="noStrike">
                          <a:solidFill>
                            <a:srgbClr val="000000"/>
                          </a:solidFill>
                          <a:effectLst/>
                          <a:latin typeface="Arial" panose="020B0604020202020204" pitchFamily="34" charset="0"/>
                        </a:rPr>
                        <a:t>Ángela Inés Páez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a:txBody>
                    <a:bodyPr/>
                    <a:lstStyle/>
                    <a:p>
                      <a:pPr algn="l" rtl="0" fontAlgn="ctr"/>
                      <a:r>
                        <a:rPr lang="es-CO" sz="14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extLst>
                  <a:ext uri="{0D108BD9-81ED-4DB2-BD59-A6C34878D82A}">
                    <a16:rowId xmlns:a16="http://schemas.microsoft.com/office/drawing/2014/main" val="2715071459"/>
                  </a:ext>
                </a:extLst>
              </a:tr>
              <a:tr h="288758">
                <a:tc vMerge="1">
                  <a:txBody>
                    <a:bodyPr/>
                    <a:lstStyle/>
                    <a:p>
                      <a:endParaRPr lang="es-CO"/>
                    </a:p>
                  </a:txBody>
                  <a:tcPr/>
                </a:tc>
                <a:tc>
                  <a:txBody>
                    <a:bodyPr/>
                    <a:lstStyle/>
                    <a:p>
                      <a:pPr algn="l" rtl="0" fontAlgn="ctr"/>
                      <a:r>
                        <a:rPr lang="es-CO" sz="1400" b="0" i="0" u="none" strike="noStrike" dirty="0">
                          <a:solidFill>
                            <a:srgbClr val="000000"/>
                          </a:solidFill>
                          <a:effectLst/>
                          <a:latin typeface="Arial" panose="020B0604020202020204" pitchFamily="34" charset="0"/>
                        </a:rPr>
                        <a:t>Nibia Morales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a:txBody>
                    <a:bodyPr/>
                    <a:lstStyle/>
                    <a:p>
                      <a:pPr algn="l" rtl="0" fontAlgn="ctr"/>
                      <a:r>
                        <a:rPr lang="es-CO" sz="14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extLst>
                  <a:ext uri="{0D108BD9-81ED-4DB2-BD59-A6C34878D82A}">
                    <a16:rowId xmlns:a16="http://schemas.microsoft.com/office/drawing/2014/main" val="644461561"/>
                  </a:ext>
                </a:extLst>
              </a:tr>
              <a:tr h="222343">
                <a:tc vMerge="1">
                  <a:txBody>
                    <a:bodyPr/>
                    <a:lstStyle/>
                    <a:p>
                      <a:endParaRPr lang="es-CO"/>
                    </a:p>
                  </a:txBody>
                  <a:tcPr/>
                </a:tc>
                <a:tc>
                  <a:txBody>
                    <a:bodyPr/>
                    <a:lstStyle/>
                    <a:p>
                      <a:pPr algn="l" rtl="0" fontAlgn="ctr"/>
                      <a:r>
                        <a:rPr lang="es-CO" sz="1400" b="0" i="0" u="none" strike="noStrike" dirty="0">
                          <a:solidFill>
                            <a:srgbClr val="000000"/>
                          </a:solidFill>
                          <a:effectLst/>
                          <a:latin typeface="Arial" panose="020B0604020202020204" pitchFamily="34" charset="0"/>
                        </a:rPr>
                        <a:t>Juan Carlos Valencia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tc>
                  <a:txBody>
                    <a:bodyPr/>
                    <a:lstStyle/>
                    <a:p>
                      <a:pPr algn="l" rtl="0" fontAlgn="ctr"/>
                      <a:r>
                        <a:rPr lang="es-CO" sz="14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DDD"/>
                    </a:solidFill>
                  </a:tcPr>
                </a:tc>
                <a:extLst>
                  <a:ext uri="{0D108BD9-81ED-4DB2-BD59-A6C34878D82A}">
                    <a16:rowId xmlns:a16="http://schemas.microsoft.com/office/drawing/2014/main" val="4284667956"/>
                  </a:ext>
                </a:extLst>
              </a:tr>
            </a:tbl>
          </a:graphicData>
        </a:graphic>
      </p:graphicFrame>
      <p:pic>
        <p:nvPicPr>
          <p:cNvPr id="12290" name="Picture 2" descr="টুইটারে MinTransporte: &quot;#InfraestructuraSostenible | ✈🌍 Los resultados se  obtendrán mediante la información del Sistema de Vigilancia y Control  Ambiental (SVCA), lo que permitirá la implementación de medidas de gestión  ambiental que contribuyan">
            <a:extLst>
              <a:ext uri="{FF2B5EF4-FFF2-40B4-BE49-F238E27FC236}">
                <a16:creationId xmlns:a16="http://schemas.microsoft.com/office/drawing/2014/main" id="{9015AC5B-0572-4A03-97C1-2EB29111CD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938" y="3969587"/>
            <a:ext cx="1814219" cy="120728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890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51;p23">
            <a:extLst>
              <a:ext uri="{FF2B5EF4-FFF2-40B4-BE49-F238E27FC236}">
                <a16:creationId xmlns:a16="http://schemas.microsoft.com/office/drawing/2014/main" id="{2E7AEA77-191D-487F-9E80-D633AA70054C}"/>
              </a:ext>
            </a:extLst>
          </p:cNvPr>
          <p:cNvSpPr txBox="1">
            <a:spLocks/>
          </p:cNvSpPr>
          <p:nvPr/>
        </p:nvSpPr>
        <p:spPr>
          <a:xfrm>
            <a:off x="2871605" y="550979"/>
            <a:ext cx="7752852" cy="535455"/>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a:latin typeface="Arial" panose="020B0604020202020204" pitchFamily="34" charset="0"/>
                <a:cs typeface="Arial" panose="020B0604020202020204" pitchFamily="34" charset="0"/>
              </a:rPr>
              <a:t>Equipo Notas de Estudio y Panel</a:t>
            </a:r>
            <a:endParaRPr lang="es-ES" sz="3200" b="1" dirty="0">
              <a:solidFill>
                <a:srgbClr val="434343"/>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E66BB4F3-081C-4E81-9023-938CC949C530}"/>
              </a:ext>
            </a:extLst>
          </p:cNvPr>
          <p:cNvSpPr/>
          <p:nvPr/>
        </p:nvSpPr>
        <p:spPr>
          <a:xfrm>
            <a:off x="1636293" y="5327997"/>
            <a:ext cx="6305583" cy="286232"/>
          </a:xfrm>
          <a:prstGeom prst="rect">
            <a:avLst/>
          </a:prstGeom>
        </p:spPr>
        <p:txBody>
          <a:bodyPr wrap="square">
            <a:spAutoFit/>
          </a:bodyPr>
          <a:lstStyle/>
          <a:p>
            <a:pPr marL="0" marR="0" lvl="0" indent="0" algn="l" defTabSz="222250" rtl="0" eaLnBrk="1" fontAlgn="auto" latinLnBrk="0" hangingPunct="1">
              <a:lnSpc>
                <a:spcPct val="90000"/>
              </a:lnSpc>
              <a:spcBef>
                <a:spcPct val="0"/>
              </a:spcBef>
              <a:spcAft>
                <a:spcPct val="35000"/>
              </a:spcAft>
              <a:buClrTx/>
              <a:buSzTx/>
              <a:buFontTx/>
              <a:buNone/>
              <a:tabLst/>
              <a:defRPr/>
            </a:pPr>
            <a:r>
              <a:rPr kumimoji="0" lang="es-ES" sz="1400" b="1" i="0" u="none" strike="noStrike" kern="1200" cap="none" spc="0" normalizeH="0" baseline="0" noProof="0" dirty="0">
                <a:ln>
                  <a:noFill/>
                </a:ln>
                <a:solidFill>
                  <a:srgbClr val="404040"/>
                </a:solidFill>
                <a:effectLst/>
                <a:uLnTx/>
                <a:uFillTx/>
                <a:latin typeface="Arial"/>
                <a:ea typeface="+mn-ea"/>
                <a:cs typeface="Arial"/>
              </a:rPr>
              <a:t>*Nota: </a:t>
            </a:r>
            <a:r>
              <a:rPr kumimoji="0" lang="es-ES" sz="1400" b="0" i="0" u="none" strike="noStrike" kern="1200" cap="none" spc="0" normalizeH="0" baseline="0" noProof="0" dirty="0">
                <a:ln>
                  <a:noFill/>
                </a:ln>
                <a:solidFill>
                  <a:srgbClr val="404040"/>
                </a:solidFill>
                <a:effectLst/>
                <a:uLnTx/>
                <a:uFillTx/>
                <a:latin typeface="Arial"/>
                <a:ea typeface="+mn-ea"/>
                <a:cs typeface="Arial"/>
              </a:rPr>
              <a:t>Los integrantes del panel solo participarán durante los días del foro</a:t>
            </a:r>
          </a:p>
        </p:txBody>
      </p:sp>
      <p:graphicFrame>
        <p:nvGraphicFramePr>
          <p:cNvPr id="6" name="Tabla 5">
            <a:extLst>
              <a:ext uri="{FF2B5EF4-FFF2-40B4-BE49-F238E27FC236}">
                <a16:creationId xmlns:a16="http://schemas.microsoft.com/office/drawing/2014/main" id="{C41FDF1B-A728-4F73-A7D6-021D1A49DAC2}"/>
              </a:ext>
            </a:extLst>
          </p:cNvPr>
          <p:cNvGraphicFramePr>
            <a:graphicFrameLocks noGrp="1"/>
          </p:cNvGraphicFramePr>
          <p:nvPr>
            <p:extLst>
              <p:ext uri="{D42A27DB-BD31-4B8C-83A1-F6EECF244321}">
                <p14:modId xmlns:p14="http://schemas.microsoft.com/office/powerpoint/2010/main" val="4144369914"/>
              </p:ext>
            </p:extLst>
          </p:nvPr>
        </p:nvGraphicFramePr>
        <p:xfrm>
          <a:off x="1078524" y="1243771"/>
          <a:ext cx="10199075" cy="4196523"/>
        </p:xfrm>
        <a:graphic>
          <a:graphicData uri="http://schemas.openxmlformats.org/drawingml/2006/table">
            <a:tbl>
              <a:tblPr>
                <a:effectLst>
                  <a:outerShdw blurRad="63500" sx="102000" sy="102000" algn="ctr" rotWithShape="0">
                    <a:prstClr val="black">
                      <a:alpha val="40000"/>
                    </a:prstClr>
                  </a:outerShdw>
                </a:effectLst>
              </a:tblPr>
              <a:tblGrid>
                <a:gridCol w="2499379">
                  <a:extLst>
                    <a:ext uri="{9D8B030D-6E8A-4147-A177-3AD203B41FA5}">
                      <a16:colId xmlns:a16="http://schemas.microsoft.com/office/drawing/2014/main" val="161058094"/>
                    </a:ext>
                  </a:extLst>
                </a:gridCol>
                <a:gridCol w="3849848">
                  <a:extLst>
                    <a:ext uri="{9D8B030D-6E8A-4147-A177-3AD203B41FA5}">
                      <a16:colId xmlns:a16="http://schemas.microsoft.com/office/drawing/2014/main" val="3164259175"/>
                    </a:ext>
                  </a:extLst>
                </a:gridCol>
                <a:gridCol w="3849848">
                  <a:extLst>
                    <a:ext uri="{9D8B030D-6E8A-4147-A177-3AD203B41FA5}">
                      <a16:colId xmlns:a16="http://schemas.microsoft.com/office/drawing/2014/main" val="2189249489"/>
                    </a:ext>
                  </a:extLst>
                </a:gridCol>
              </a:tblGrid>
              <a:tr h="386419">
                <a:tc>
                  <a:txBody>
                    <a:bodyPr/>
                    <a:lstStyle/>
                    <a:p>
                      <a:pPr algn="ctr" rtl="0" fontAlgn="ctr"/>
                      <a:r>
                        <a:rPr lang="es-CO" sz="1400" b="1" i="0" u="none" strike="noStrike" dirty="0">
                          <a:solidFill>
                            <a:srgbClr val="FFFFFF"/>
                          </a:solidFill>
                          <a:effectLst/>
                          <a:latin typeface="Arial" panose="020B0604020202020204" pitchFamily="34" charset="0"/>
                        </a:rPr>
                        <a:t>Línea de Acción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99"/>
                    </a:solidFill>
                  </a:tcPr>
                </a:tc>
                <a:tc>
                  <a:txBody>
                    <a:bodyPr/>
                    <a:lstStyle/>
                    <a:p>
                      <a:pPr algn="ctr" rtl="0" fontAlgn="ctr"/>
                      <a:r>
                        <a:rPr lang="es-CO" sz="1400" b="1" i="0" u="none" strike="noStrike" dirty="0">
                          <a:solidFill>
                            <a:srgbClr val="FFFFFF"/>
                          </a:solidFill>
                          <a:effectLst/>
                          <a:latin typeface="Arial" panose="020B0604020202020204" pitchFamily="34" charset="0"/>
                        </a:rPr>
                        <a:t>Equipo de Trabajo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99"/>
                    </a:solidFill>
                  </a:tcPr>
                </a:tc>
                <a:tc>
                  <a:txBody>
                    <a:bodyPr/>
                    <a:lstStyle/>
                    <a:p>
                      <a:pPr algn="ctr" rtl="0" fontAlgn="ctr"/>
                      <a:r>
                        <a:rPr lang="es-CO" sz="1400" b="1" i="0" u="none" strike="noStrike" dirty="0">
                          <a:solidFill>
                            <a:srgbClr val="FFFFFF"/>
                          </a:solidFill>
                          <a:effectLst/>
                          <a:latin typeface="Arial" panose="020B0604020202020204" pitchFamily="34" charset="0"/>
                        </a:rPr>
                        <a:t>Integrantes del Panel</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99"/>
                    </a:solidFill>
                  </a:tcPr>
                </a:tc>
                <a:extLst>
                  <a:ext uri="{0D108BD9-81ED-4DB2-BD59-A6C34878D82A}">
                    <a16:rowId xmlns:a16="http://schemas.microsoft.com/office/drawing/2014/main" val="3742753506"/>
                  </a:ext>
                </a:extLst>
              </a:tr>
              <a:tr h="676234">
                <a:tc rowSpan="6">
                  <a:txBody>
                    <a:bodyPr/>
                    <a:lstStyle/>
                    <a:p>
                      <a:pPr algn="ctr" fontAlgn="ctr"/>
                      <a:r>
                        <a:rPr lang="es-ES" sz="1400" b="0" i="0" u="none" strike="noStrike" dirty="0">
                          <a:solidFill>
                            <a:srgbClr val="000000"/>
                          </a:solidFill>
                          <a:effectLst/>
                          <a:latin typeface="Arial" panose="020B0604020202020204" pitchFamily="34" charset="0"/>
                        </a:rPr>
                        <a:t>Industria Aeronáutica y Cadena de Suministro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CO" sz="1400" b="0" i="0" u="none" strike="noStrike" dirty="0">
                          <a:solidFill>
                            <a:srgbClr val="000000"/>
                          </a:solidFill>
                          <a:effectLst/>
                          <a:latin typeface="Arial" panose="020B0604020202020204" pitchFamily="34" charset="0"/>
                        </a:rPr>
                        <a:t>General Juan Carlos Ramírez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fontAlgn="b"/>
                      <a:r>
                        <a:rPr lang="es-CO" sz="1400" b="0" i="0" u="none" strike="noStrike" dirty="0">
                          <a:solidFill>
                            <a:srgbClr val="000000"/>
                          </a:solidFill>
                          <a:effectLst/>
                          <a:latin typeface="Arial" panose="020B0604020202020204" pitchFamily="34" charset="0"/>
                        </a:rPr>
                        <a:t>Gonzalo Yelpo. Director Legal y Asesor General  ALTA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2700044"/>
                  </a:ext>
                </a:extLst>
              </a:tr>
              <a:tr h="676234">
                <a:tc vMerge="1">
                  <a:txBody>
                    <a:bodyPr/>
                    <a:lstStyle/>
                    <a:p>
                      <a:endParaRPr lang="es-CO"/>
                    </a:p>
                  </a:txBody>
                  <a:tcPr/>
                </a:tc>
                <a:tc>
                  <a:txBody>
                    <a:bodyPr/>
                    <a:lstStyle/>
                    <a:p>
                      <a:pPr algn="l" fontAlgn="b"/>
                      <a:r>
                        <a:rPr lang="es-CO" sz="1400" b="0" i="0" u="none" strike="noStrike" dirty="0">
                          <a:solidFill>
                            <a:srgbClr val="000000"/>
                          </a:solidFill>
                          <a:effectLst/>
                          <a:latin typeface="Arial" panose="020B0604020202020204" pitchFamily="34" charset="0"/>
                        </a:rPr>
                        <a:t>Sergio Paris Mendoza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CO" sz="1400" b="0" i="0" u="none" strike="noStrike" dirty="0">
                          <a:solidFill>
                            <a:srgbClr val="000000"/>
                          </a:solidFill>
                          <a:effectLst/>
                          <a:latin typeface="Arial" panose="020B0604020202020204" pitchFamily="34" charset="0"/>
                        </a:rPr>
                        <a:t>General Eleuterio Sánchez. Presidente de ACOPAER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23941523"/>
                  </a:ext>
                </a:extLst>
              </a:tr>
              <a:tr h="386419">
                <a:tc vMerge="1">
                  <a:txBody>
                    <a:bodyPr/>
                    <a:lstStyle/>
                    <a:p>
                      <a:endParaRPr lang="es-CO"/>
                    </a:p>
                  </a:txBody>
                  <a:tcPr/>
                </a:tc>
                <a:tc>
                  <a:txBody>
                    <a:bodyPr/>
                    <a:lstStyle/>
                    <a:p>
                      <a:pPr algn="l" fontAlgn="b"/>
                      <a:r>
                        <a:rPr lang="es-CO" sz="1400" b="0" i="0" u="none" strike="noStrike" dirty="0">
                          <a:solidFill>
                            <a:srgbClr val="000000"/>
                          </a:solidFill>
                          <a:effectLst/>
                          <a:latin typeface="Arial" panose="020B0604020202020204" pitchFamily="34" charset="0"/>
                        </a:rPr>
                        <a:t>Jorge Iván García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CO" sz="1400" b="0" i="0" u="none" strike="noStrike" dirty="0">
                          <a:solidFill>
                            <a:srgbClr val="000000"/>
                          </a:solidFill>
                          <a:effectLst/>
                          <a:latin typeface="Arial" panose="020B0604020202020204" pitchFamily="34" charset="0"/>
                        </a:rPr>
                        <a:t>Gustavo Enrique Saavedra (RA FAC) Director Relaciones Estratégicas de Industria CIAC S.A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76435085"/>
                  </a:ext>
                </a:extLst>
              </a:tr>
              <a:tr h="386419">
                <a:tc vMerge="1">
                  <a:txBody>
                    <a:bodyPr/>
                    <a:lstStyle/>
                    <a:p>
                      <a:endParaRPr lang="es-CO"/>
                    </a:p>
                  </a:txBody>
                  <a:tcPr/>
                </a:tc>
                <a:tc>
                  <a:txBody>
                    <a:bodyPr/>
                    <a:lstStyle/>
                    <a:p>
                      <a:pPr algn="l" fontAlgn="b"/>
                      <a:r>
                        <a:rPr lang="pt-BR" sz="1400" b="0" i="0" u="none" strike="noStrike" dirty="0">
                          <a:solidFill>
                            <a:srgbClr val="000000"/>
                          </a:solidFill>
                          <a:effectLst/>
                          <a:latin typeface="Arial" panose="020B0604020202020204" pitchFamily="34" charset="0"/>
                        </a:rPr>
                        <a:t>General (r) Flavio </a:t>
                      </a:r>
                      <a:r>
                        <a:rPr lang="pt-BR" sz="1400" b="0" i="0" u="none" strike="noStrike" dirty="0" err="1">
                          <a:solidFill>
                            <a:srgbClr val="000000"/>
                          </a:solidFill>
                          <a:effectLst/>
                          <a:latin typeface="Arial" panose="020B0604020202020204" pitchFamily="34" charset="0"/>
                        </a:rPr>
                        <a:t>Ulloa</a:t>
                      </a:r>
                      <a:r>
                        <a:rPr lang="pt-BR" sz="1400" b="0" i="0" u="none" strike="noStrike" dirty="0">
                          <a:solidFill>
                            <a:srgbClr val="000000"/>
                          </a:solidFill>
                          <a:effectLst/>
                          <a:latin typeface="Arial" panose="020B0604020202020204" pitchFamily="34" charset="0"/>
                        </a:rPr>
                        <a:t> </a:t>
                      </a:r>
                      <a:r>
                        <a:rPr lang="pt-BR" sz="1400" b="0" i="0" u="none" strike="noStrike" dirty="0" err="1">
                          <a:solidFill>
                            <a:srgbClr val="000000"/>
                          </a:solidFill>
                          <a:effectLst/>
                          <a:latin typeface="Arial" panose="020B0604020202020204" pitchFamily="34" charset="0"/>
                        </a:rPr>
                        <a:t>Echeverry</a:t>
                      </a:r>
                      <a:r>
                        <a:rPr lang="pt-BR" sz="14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CO" sz="1400" b="0" i="0" u="none" strike="noStrike" dirty="0">
                          <a:solidFill>
                            <a:srgbClr val="000000"/>
                          </a:solidFill>
                          <a:effectLst/>
                          <a:latin typeface="Arial" panose="020B0604020202020204" pitchFamily="34" charset="0"/>
                        </a:rPr>
                        <a:t>Diego Muñoz. </a:t>
                      </a:r>
                      <a:r>
                        <a:rPr lang="es-CO" sz="1400" b="0" i="0" u="none" strike="noStrike" kern="1200" dirty="0">
                          <a:solidFill>
                            <a:srgbClr val="000000"/>
                          </a:solidFill>
                          <a:effectLst/>
                          <a:latin typeface="Arial" panose="020B0604020202020204" pitchFamily="34" charset="0"/>
                          <a:ea typeface="+mn-ea"/>
                          <a:cs typeface="+mn-cs"/>
                        </a:rPr>
                        <a:t>Presidente junta Directiva de la Federación de la Industria aeroespacial colombiana -FEDIAC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32564542"/>
                  </a:ext>
                </a:extLst>
              </a:tr>
              <a:tr h="676234">
                <a:tc vMerge="1">
                  <a:txBody>
                    <a:bodyPr/>
                    <a:lstStyle/>
                    <a:p>
                      <a:endParaRPr lang="es-CO"/>
                    </a:p>
                  </a:txBody>
                  <a:tcPr/>
                </a:tc>
                <a:tc>
                  <a:txBody>
                    <a:bodyPr/>
                    <a:lstStyle/>
                    <a:p>
                      <a:pPr algn="l" fontAlgn="b"/>
                      <a:r>
                        <a:rPr lang="es-CO" sz="1400" b="0" i="0" u="none" strike="noStrike" dirty="0">
                          <a:solidFill>
                            <a:srgbClr val="000000"/>
                          </a:solidFill>
                          <a:effectLst/>
                          <a:latin typeface="Arial" panose="020B0604020202020204" pitchFamily="34" charset="0"/>
                        </a:rPr>
                        <a:t>Mayor FAC Fausto Pérez OSSA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s-ES" sz="1400" b="0" i="0" u="none" strike="noStrike" dirty="0">
                          <a:solidFill>
                            <a:srgbClr val="000000"/>
                          </a:solidFill>
                          <a:effectLst/>
                          <a:latin typeface="Arial" panose="020B0604020202020204" pitchFamily="34" charset="0"/>
                        </a:rPr>
                        <a:t>Xavier hurtado. Presidente Federación Mexicana de Partes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13105313"/>
                  </a:ext>
                </a:extLst>
              </a:tr>
              <a:tr h="695552">
                <a:tc vMerge="1">
                  <a:txBody>
                    <a:bodyPr/>
                    <a:lstStyle/>
                    <a:p>
                      <a:endParaRPr lang="es-CO"/>
                    </a:p>
                  </a:txBody>
                  <a:tcPr/>
                </a:tc>
                <a:tc>
                  <a:txBody>
                    <a:bodyPr/>
                    <a:lstStyle/>
                    <a:p>
                      <a:pPr algn="l" fontAlgn="b"/>
                      <a:r>
                        <a:rPr lang="es-CO" sz="14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endParaRPr lang="es-ES" sz="14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12148977"/>
                  </a:ext>
                </a:extLst>
              </a:tr>
            </a:tbl>
          </a:graphicData>
        </a:graphic>
      </p:graphicFrame>
      <p:pic>
        <p:nvPicPr>
          <p:cNvPr id="3" name="Imagen 2">
            <a:extLst>
              <a:ext uri="{FF2B5EF4-FFF2-40B4-BE49-F238E27FC236}">
                <a16:creationId xmlns:a16="http://schemas.microsoft.com/office/drawing/2014/main" id="{FD6A41BF-AAD1-4600-A791-20C9444D0E1B}"/>
              </a:ext>
            </a:extLst>
          </p:cNvPr>
          <p:cNvPicPr>
            <a:picLocks noChangeAspect="1"/>
          </p:cNvPicPr>
          <p:nvPr/>
        </p:nvPicPr>
        <p:blipFill>
          <a:blip r:embed="rId2"/>
          <a:stretch>
            <a:fillRect/>
          </a:stretch>
        </p:blipFill>
        <p:spPr>
          <a:xfrm>
            <a:off x="1416149" y="3580563"/>
            <a:ext cx="1946030" cy="1407924"/>
          </a:xfrm>
          <a:prstGeom prst="rect">
            <a:avLst/>
          </a:prstGeom>
          <a:effectLst>
            <a:softEdge rad="127000"/>
          </a:effectLst>
        </p:spPr>
      </p:pic>
    </p:spTree>
    <p:extLst>
      <p:ext uri="{BB962C8B-B14F-4D97-AF65-F5344CB8AC3E}">
        <p14:creationId xmlns:p14="http://schemas.microsoft.com/office/powerpoint/2010/main" val="4063660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51;p23">
            <a:extLst>
              <a:ext uri="{FF2B5EF4-FFF2-40B4-BE49-F238E27FC236}">
                <a16:creationId xmlns:a16="http://schemas.microsoft.com/office/drawing/2014/main" id="{2E7AEA77-191D-487F-9E80-D633AA70054C}"/>
              </a:ext>
            </a:extLst>
          </p:cNvPr>
          <p:cNvSpPr txBox="1">
            <a:spLocks/>
          </p:cNvSpPr>
          <p:nvPr/>
        </p:nvSpPr>
        <p:spPr>
          <a:xfrm>
            <a:off x="2871605" y="550979"/>
            <a:ext cx="7752852" cy="535455"/>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a:latin typeface="Arial" panose="020B0604020202020204" pitchFamily="34" charset="0"/>
                <a:cs typeface="Arial" panose="020B0604020202020204" pitchFamily="34" charset="0"/>
              </a:rPr>
              <a:t>Equipo Notas de Estudio y Panel</a:t>
            </a:r>
            <a:endParaRPr lang="es-ES" sz="3200" b="1" dirty="0">
              <a:solidFill>
                <a:srgbClr val="434343"/>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E66BB4F3-081C-4E81-9023-938CC949C530}"/>
              </a:ext>
            </a:extLst>
          </p:cNvPr>
          <p:cNvSpPr/>
          <p:nvPr/>
        </p:nvSpPr>
        <p:spPr>
          <a:xfrm>
            <a:off x="1347579" y="5539176"/>
            <a:ext cx="6305583" cy="286232"/>
          </a:xfrm>
          <a:prstGeom prst="rect">
            <a:avLst/>
          </a:prstGeom>
        </p:spPr>
        <p:txBody>
          <a:bodyPr wrap="square">
            <a:spAutoFit/>
          </a:bodyPr>
          <a:lstStyle/>
          <a:p>
            <a:pPr marL="0" marR="0" lvl="0" indent="0" algn="l" defTabSz="222250" rtl="0" eaLnBrk="1" fontAlgn="auto" latinLnBrk="0" hangingPunct="1">
              <a:lnSpc>
                <a:spcPct val="90000"/>
              </a:lnSpc>
              <a:spcBef>
                <a:spcPct val="0"/>
              </a:spcBef>
              <a:spcAft>
                <a:spcPct val="35000"/>
              </a:spcAft>
              <a:buClrTx/>
              <a:buSzTx/>
              <a:buFontTx/>
              <a:buNone/>
              <a:tabLst/>
              <a:defRPr/>
            </a:pPr>
            <a:r>
              <a:rPr kumimoji="0" lang="es-ES" sz="1400" b="1" i="0" u="none" strike="noStrike" kern="1200" cap="none" spc="0" normalizeH="0" baseline="0" noProof="0" dirty="0">
                <a:ln>
                  <a:noFill/>
                </a:ln>
                <a:solidFill>
                  <a:srgbClr val="404040"/>
                </a:solidFill>
                <a:effectLst/>
                <a:uLnTx/>
                <a:uFillTx/>
                <a:latin typeface="Arial"/>
                <a:ea typeface="+mn-ea"/>
                <a:cs typeface="Arial"/>
              </a:rPr>
              <a:t>*Nota: </a:t>
            </a:r>
            <a:r>
              <a:rPr kumimoji="0" lang="es-ES" sz="1400" b="0" i="0" u="none" strike="noStrike" kern="1200" cap="none" spc="0" normalizeH="0" baseline="0" noProof="0" dirty="0">
                <a:ln>
                  <a:noFill/>
                </a:ln>
                <a:solidFill>
                  <a:srgbClr val="404040"/>
                </a:solidFill>
                <a:effectLst/>
                <a:uLnTx/>
                <a:uFillTx/>
                <a:latin typeface="Arial"/>
                <a:ea typeface="+mn-ea"/>
                <a:cs typeface="Arial"/>
              </a:rPr>
              <a:t>Los integrantes del panel solo participarán durante los días del foro</a:t>
            </a:r>
          </a:p>
        </p:txBody>
      </p:sp>
      <p:graphicFrame>
        <p:nvGraphicFramePr>
          <p:cNvPr id="6" name="Tabla 5">
            <a:extLst>
              <a:ext uri="{FF2B5EF4-FFF2-40B4-BE49-F238E27FC236}">
                <a16:creationId xmlns:a16="http://schemas.microsoft.com/office/drawing/2014/main" id="{FA1D673B-63E9-4D27-9F02-91730BC40E62}"/>
              </a:ext>
            </a:extLst>
          </p:cNvPr>
          <p:cNvGraphicFramePr/>
          <p:nvPr>
            <p:extLst>
              <p:ext uri="{D42A27DB-BD31-4B8C-83A1-F6EECF244321}">
                <p14:modId xmlns:p14="http://schemas.microsoft.com/office/powerpoint/2010/main" val="2001315483"/>
              </p:ext>
            </p:extLst>
          </p:nvPr>
        </p:nvGraphicFramePr>
        <p:xfrm>
          <a:off x="1139483" y="1252025"/>
          <a:ext cx="9484973" cy="4195899"/>
        </p:xfrm>
        <a:graphic>
          <a:graphicData uri="http://schemas.openxmlformats.org/drawingml/2006/table">
            <a:tbl>
              <a:tblPr firstRow="1" bandRow="1">
                <a:effectLst>
                  <a:outerShdw blurRad="50800" dist="38100" dir="13500000" algn="br" rotWithShape="0">
                    <a:prstClr val="black">
                      <a:alpha val="40000"/>
                    </a:prstClr>
                  </a:outerShdw>
                </a:effectLst>
              </a:tblPr>
              <a:tblGrid>
                <a:gridCol w="3150055">
                  <a:extLst>
                    <a:ext uri="{9D8B030D-6E8A-4147-A177-3AD203B41FA5}">
                      <a16:colId xmlns:a16="http://schemas.microsoft.com/office/drawing/2014/main" val="2982678745"/>
                    </a:ext>
                  </a:extLst>
                </a:gridCol>
                <a:gridCol w="3167459">
                  <a:extLst>
                    <a:ext uri="{9D8B030D-6E8A-4147-A177-3AD203B41FA5}">
                      <a16:colId xmlns:a16="http://schemas.microsoft.com/office/drawing/2014/main" val="1401057605"/>
                    </a:ext>
                  </a:extLst>
                </a:gridCol>
                <a:gridCol w="3167459">
                  <a:extLst>
                    <a:ext uri="{9D8B030D-6E8A-4147-A177-3AD203B41FA5}">
                      <a16:colId xmlns:a16="http://schemas.microsoft.com/office/drawing/2014/main" val="270543754"/>
                    </a:ext>
                  </a:extLst>
                </a:gridCol>
              </a:tblGrid>
              <a:tr h="333837">
                <a:tc>
                  <a:txBody>
                    <a:bodyPr/>
                    <a:lstStyle/>
                    <a:p>
                      <a:pPr algn="ctr" rtl="0" fontAlgn="ctr">
                        <a:spcBef>
                          <a:spcPts val="0"/>
                        </a:spcBef>
                        <a:spcAft>
                          <a:spcPts val="0"/>
                        </a:spcAft>
                      </a:pPr>
                      <a:r>
                        <a:rPr lang="es-CO" sz="1400" b="1" i="0" u="none" strike="noStrike" dirty="0">
                          <a:solidFill>
                            <a:srgbClr val="FFFFFF"/>
                          </a:solidFill>
                          <a:effectLst/>
                          <a:latin typeface="Arial" panose="020B0604020202020204" pitchFamily="34" charset="0"/>
                        </a:rPr>
                        <a:t>Objetivo Estratégico</a:t>
                      </a:r>
                      <a:endParaRPr lang="es-CO" sz="14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99"/>
                    </a:solidFill>
                  </a:tcPr>
                </a:tc>
                <a:tc>
                  <a:txBody>
                    <a:bodyPr/>
                    <a:lstStyle/>
                    <a:p>
                      <a:pPr algn="ctr" rtl="0" fontAlgn="ctr">
                        <a:spcBef>
                          <a:spcPts val="0"/>
                        </a:spcBef>
                        <a:spcAft>
                          <a:spcPts val="0"/>
                        </a:spcAft>
                      </a:pPr>
                      <a:r>
                        <a:rPr lang="es-CO" sz="1400" b="1" i="0" u="none" strike="noStrike" dirty="0">
                          <a:solidFill>
                            <a:srgbClr val="FFFFFF"/>
                          </a:solidFill>
                          <a:effectLst/>
                          <a:latin typeface="Arial" panose="020B0604020202020204" pitchFamily="34" charset="0"/>
                        </a:rPr>
                        <a:t>Equipo de Trabajo</a:t>
                      </a:r>
                      <a:endParaRPr lang="es-CO" sz="14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99"/>
                    </a:solidFill>
                  </a:tcPr>
                </a:tc>
                <a:tc>
                  <a:txBody>
                    <a:bodyPr/>
                    <a:lstStyle/>
                    <a:p>
                      <a:pPr algn="ctr" rtl="0" fontAlgn="ctr">
                        <a:spcBef>
                          <a:spcPts val="0"/>
                        </a:spcBef>
                        <a:spcAft>
                          <a:spcPts val="0"/>
                        </a:spcAft>
                      </a:pPr>
                      <a:r>
                        <a:rPr lang="es-CO" sz="1400" b="1" i="0" u="none" strike="noStrike" dirty="0">
                          <a:solidFill>
                            <a:srgbClr val="FFFFFF"/>
                          </a:solidFill>
                          <a:effectLst/>
                          <a:latin typeface="Arial" panose="020B0604020202020204" pitchFamily="34" charset="0"/>
                        </a:rPr>
                        <a:t>Integrantes del Panel</a:t>
                      </a:r>
                      <a:endParaRPr lang="es-CO" sz="14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99"/>
                    </a:solidFill>
                  </a:tcPr>
                </a:tc>
                <a:extLst>
                  <a:ext uri="{0D108BD9-81ED-4DB2-BD59-A6C34878D82A}">
                    <a16:rowId xmlns:a16="http://schemas.microsoft.com/office/drawing/2014/main" val="666327088"/>
                  </a:ext>
                </a:extLst>
              </a:tr>
              <a:tr h="851285">
                <a:tc rowSpan="6">
                  <a:txBody>
                    <a:bodyPr/>
                    <a:lstStyle/>
                    <a:p>
                      <a:pPr algn="ctr" rtl="0" fontAlgn="ctr">
                        <a:spcBef>
                          <a:spcPts val="0"/>
                        </a:spcBef>
                        <a:spcAft>
                          <a:spcPts val="0"/>
                        </a:spcAft>
                      </a:pPr>
                      <a:r>
                        <a:rPr lang="es-ES" sz="1400" b="0" i="0" u="none" strike="noStrike" dirty="0">
                          <a:solidFill>
                            <a:srgbClr val="000000"/>
                          </a:solidFill>
                          <a:effectLst/>
                          <a:latin typeface="Arial" panose="020B0604020202020204" pitchFamily="34" charset="0"/>
                        </a:rPr>
                        <a:t>Seguridad Operacional - Seguridad Aviación Civil y Bioseguridad</a:t>
                      </a:r>
                      <a:endParaRPr lang="es-ES" sz="14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l" rtl="0" fontAlgn="ctr">
                        <a:spcBef>
                          <a:spcPts val="0"/>
                        </a:spcBef>
                        <a:spcAft>
                          <a:spcPts val="0"/>
                        </a:spcAft>
                      </a:pPr>
                      <a:r>
                        <a:rPr lang="es-ES" sz="1400" b="0" i="0" u="none" strike="noStrike" dirty="0">
                          <a:solidFill>
                            <a:srgbClr val="000000"/>
                          </a:solidFill>
                          <a:effectLst/>
                          <a:latin typeface="Arial" panose="020B0604020202020204" pitchFamily="34" charset="0"/>
                        </a:rPr>
                        <a:t>Oscar Quesada. Director Regional Adjunto de la Oficina Sudamérica de la OACI</a:t>
                      </a:r>
                      <a:endParaRPr lang="es-ES" sz="1400" b="0" i="0" u="none" strike="noStrike" dirty="0">
                        <a:effectLst/>
                        <a:latin typeface="Arial" panose="020B0604020202020204" pitchFamily="34" charset="0"/>
                      </a:endParaRP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l" rtl="0" fontAlgn="ctr">
                        <a:spcBef>
                          <a:spcPts val="0"/>
                        </a:spcBef>
                        <a:spcAft>
                          <a:spcPts val="0"/>
                        </a:spcAft>
                      </a:pPr>
                      <a:r>
                        <a:rPr lang="es-ES" sz="1400" b="0" i="0" u="none" strike="noStrike" dirty="0">
                          <a:solidFill>
                            <a:srgbClr val="000000"/>
                          </a:solidFill>
                          <a:effectLst/>
                          <a:latin typeface="Arial" panose="020B0604020202020204" pitchFamily="34" charset="0"/>
                        </a:rPr>
                        <a:t>Rafael Echevarne. Director General de Airports Council International – América Latina y el Caribe (ACILAC).</a:t>
                      </a:r>
                      <a:endParaRPr lang="pt-BR" sz="1400" b="0" i="0" u="none" strike="noStrike" dirty="0">
                        <a:effectLst/>
                        <a:latin typeface="Arial" panose="020B0604020202020204" pitchFamily="34" charset="0"/>
                      </a:endParaRP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1109633270"/>
                  </a:ext>
                </a:extLst>
              </a:tr>
              <a:tr h="567524">
                <a:tc vMerge="1">
                  <a:txBody>
                    <a:bodyPr/>
                    <a:lstStyle/>
                    <a:p>
                      <a:endParaRPr lang="es-CO"/>
                    </a:p>
                  </a:txBody>
                  <a:tcPr/>
                </a:tc>
                <a:tc>
                  <a:txBody>
                    <a:bodyPr/>
                    <a:lstStyle/>
                    <a:p>
                      <a:pPr algn="l" rtl="0" fontAlgn="ctr">
                        <a:spcBef>
                          <a:spcPts val="0"/>
                        </a:spcBef>
                        <a:spcAft>
                          <a:spcPts val="0"/>
                        </a:spcAft>
                      </a:pPr>
                      <a:r>
                        <a:rPr lang="es-CO" sz="1400" b="0" i="0" u="none" strike="noStrike" dirty="0">
                          <a:solidFill>
                            <a:srgbClr val="000000"/>
                          </a:solidFill>
                          <a:effectLst/>
                          <a:latin typeface="Arial" panose="020B0604020202020204" pitchFamily="34" charset="0"/>
                        </a:rPr>
                        <a:t>Claudia Liliana Olarte</a:t>
                      </a:r>
                      <a:endParaRPr lang="es-CO" sz="1400" b="0" i="0" u="none" strike="noStrike" dirty="0">
                        <a:effectLst/>
                        <a:latin typeface="Arial" panose="020B0604020202020204" pitchFamily="34" charset="0"/>
                      </a:endParaRP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spcBef>
                          <a:spcPts val="0"/>
                        </a:spcBef>
                        <a:spcAft>
                          <a:spcPts val="0"/>
                        </a:spcAft>
                      </a:pPr>
                      <a:r>
                        <a:rPr lang="es-ES" sz="1400" b="0" i="0" u="none" strike="noStrike" dirty="0">
                          <a:solidFill>
                            <a:srgbClr val="000000"/>
                          </a:solidFill>
                          <a:effectLst/>
                          <a:latin typeface="Arial" panose="020B0604020202020204" pitchFamily="34" charset="0"/>
                        </a:rPr>
                        <a:t>Javier Vanegas- Director de CANSO para Latinoamérica y El Caribe</a:t>
                      </a:r>
                      <a:endParaRPr lang="es-ES" sz="1400" b="0" i="0" u="none" strike="noStrike" dirty="0">
                        <a:effectLst/>
                        <a:latin typeface="Arial" panose="020B0604020202020204" pitchFamily="34" charset="0"/>
                      </a:endParaRP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1208918"/>
                  </a:ext>
                </a:extLst>
              </a:tr>
              <a:tr h="497417">
                <a:tc vMerge="1">
                  <a:txBody>
                    <a:bodyPr/>
                    <a:lstStyle/>
                    <a:p>
                      <a:endParaRPr lang="es-CO"/>
                    </a:p>
                  </a:txBody>
                  <a:tcPr/>
                </a:tc>
                <a:tc>
                  <a:txBody>
                    <a:bodyPr/>
                    <a:lstStyle/>
                    <a:p>
                      <a:pPr algn="l" rtl="0" fontAlgn="ctr">
                        <a:spcBef>
                          <a:spcPts val="0"/>
                        </a:spcBef>
                        <a:spcAft>
                          <a:spcPts val="0"/>
                        </a:spcAft>
                      </a:pPr>
                      <a:r>
                        <a:rPr lang="es-CO" sz="1400" b="0" i="0" u="none" strike="noStrike" dirty="0">
                          <a:solidFill>
                            <a:srgbClr val="000000"/>
                          </a:solidFill>
                          <a:effectLst/>
                          <a:latin typeface="Arial" panose="020B0604020202020204" pitchFamily="34" charset="0"/>
                        </a:rPr>
                        <a:t>Francisco Ospina </a:t>
                      </a:r>
                      <a:endParaRPr lang="es-CO" sz="1400" b="0" i="0" u="none" strike="noStrike" dirty="0">
                        <a:effectLst/>
                        <a:latin typeface="Arial" panose="020B0604020202020204" pitchFamily="34" charset="0"/>
                      </a:endParaRP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l" rtl="0" fontAlgn="ctr">
                        <a:spcBef>
                          <a:spcPts val="0"/>
                        </a:spcBef>
                        <a:spcAft>
                          <a:spcPts val="0"/>
                        </a:spcAft>
                      </a:pPr>
                      <a:r>
                        <a:rPr lang="es-ES" sz="1400" b="0" i="0" u="none" strike="noStrike" dirty="0">
                          <a:solidFill>
                            <a:srgbClr val="000000"/>
                          </a:solidFill>
                          <a:effectLst/>
                          <a:latin typeface="Arial" panose="020B0604020202020204" pitchFamily="34" charset="0"/>
                        </a:rPr>
                        <a:t>José Antonio Ruiz. Director de Seguridad y Operaciones Aéreas de IATA para la región de las Américas</a:t>
                      </a:r>
                      <a:endParaRPr lang="es-CO" sz="1400" b="0" i="0" u="none" strike="noStrike" dirty="0">
                        <a:effectLst/>
                        <a:latin typeface="Arial" panose="020B0604020202020204" pitchFamily="34" charset="0"/>
                      </a:endParaRP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2883751442"/>
                  </a:ext>
                </a:extLst>
              </a:tr>
              <a:tr h="567524">
                <a:tc vMerge="1">
                  <a:txBody>
                    <a:bodyPr/>
                    <a:lstStyle/>
                    <a:p>
                      <a:endParaRPr lang="es-CO"/>
                    </a:p>
                  </a:txBody>
                  <a:tcPr/>
                </a:tc>
                <a:tc>
                  <a:txBody>
                    <a:bodyPr/>
                    <a:lstStyle/>
                    <a:p>
                      <a:pPr algn="l" rtl="0" fontAlgn="ctr">
                        <a:spcBef>
                          <a:spcPts val="0"/>
                        </a:spcBef>
                        <a:spcAft>
                          <a:spcPts val="0"/>
                        </a:spcAft>
                      </a:pPr>
                      <a:r>
                        <a:rPr lang="es-CO" sz="1400" b="0" i="0" u="none" strike="noStrike" dirty="0">
                          <a:solidFill>
                            <a:srgbClr val="000000"/>
                          </a:solidFill>
                          <a:effectLst/>
                          <a:latin typeface="Arial" panose="020B0604020202020204" pitchFamily="34" charset="0"/>
                        </a:rPr>
                        <a:t>Juliana Camargo</a:t>
                      </a:r>
                      <a:endParaRPr lang="es-CO" sz="1400" b="0" i="0" u="none" strike="noStrike" dirty="0">
                        <a:effectLst/>
                        <a:latin typeface="Arial" panose="020B0604020202020204" pitchFamily="34" charset="0"/>
                      </a:endParaRP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spcBef>
                          <a:spcPts val="0"/>
                        </a:spcBef>
                        <a:spcAft>
                          <a:spcPts val="0"/>
                        </a:spcAft>
                      </a:pPr>
                      <a:r>
                        <a:rPr lang="it-IT" sz="1400" b="0" i="0" u="none" strike="noStrike" dirty="0">
                          <a:solidFill>
                            <a:srgbClr val="000000"/>
                          </a:solidFill>
                          <a:effectLst/>
                          <a:latin typeface="Arial" panose="020B0604020202020204" pitchFamily="34" charset="0"/>
                        </a:rPr>
                        <a:t>Mauricio Ramírez Koppel. Representante Colombia OACI </a:t>
                      </a:r>
                      <a:endParaRPr lang="it-IT" sz="14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2979541"/>
                  </a:ext>
                </a:extLst>
              </a:tr>
              <a:tr h="708676">
                <a:tc vMerge="1">
                  <a:txBody>
                    <a:bodyPr/>
                    <a:lstStyle/>
                    <a:p>
                      <a:endParaRPr lang="es-CO"/>
                    </a:p>
                  </a:txBody>
                  <a:tcPr/>
                </a:tc>
                <a:tc>
                  <a:txBody>
                    <a:bodyPr/>
                    <a:lstStyle/>
                    <a:p>
                      <a:pPr algn="l" rtl="0" fontAlgn="ctr">
                        <a:spcBef>
                          <a:spcPts val="0"/>
                        </a:spcBef>
                        <a:spcAft>
                          <a:spcPts val="0"/>
                        </a:spcAft>
                      </a:pPr>
                      <a:r>
                        <a:rPr lang="es-CO" sz="1400" b="0" i="0" u="none" strike="noStrike" dirty="0">
                          <a:solidFill>
                            <a:srgbClr val="000000"/>
                          </a:solidFill>
                          <a:effectLst/>
                          <a:latin typeface="Arial" panose="020B0604020202020204" pitchFamily="34" charset="0"/>
                        </a:rPr>
                        <a:t>Ricardo Aguirre </a:t>
                      </a:r>
                      <a:endParaRPr lang="es-CO" sz="1400" b="0" i="0" u="none" strike="noStrike" dirty="0">
                        <a:effectLst/>
                        <a:latin typeface="Arial" panose="020B0604020202020204" pitchFamily="34" charset="0"/>
                      </a:endParaRP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just" rtl="0" fontAlgn="ctr">
                        <a:spcBef>
                          <a:spcPts val="0"/>
                        </a:spcBef>
                        <a:spcAft>
                          <a:spcPts val="0"/>
                        </a:spcAft>
                      </a:pPr>
                      <a:r>
                        <a:rPr lang="es-ES" sz="1400" b="0" i="0" u="none" strike="noStrike" dirty="0">
                          <a:solidFill>
                            <a:srgbClr val="000000"/>
                          </a:solidFill>
                          <a:effectLst/>
                          <a:latin typeface="Arial" panose="020B0604020202020204" pitchFamily="34" charset="0"/>
                        </a:rPr>
                        <a:t>Luis Alberto Valencia. Secretario de Seguridad Operacional y de la Aviación Civil </a:t>
                      </a:r>
                      <a:endParaRPr lang="es-ES" sz="14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336965821"/>
                  </a:ext>
                </a:extLst>
              </a:tr>
              <a:tr h="517448">
                <a:tc vMerge="1">
                  <a:txBody>
                    <a:bodyPr/>
                    <a:lstStyle/>
                    <a:p>
                      <a:endParaRPr lang="es-CO"/>
                    </a:p>
                  </a:txBody>
                  <a:tcPr/>
                </a:tc>
                <a:tc>
                  <a:txBody>
                    <a:bodyPr/>
                    <a:lstStyle/>
                    <a:p>
                      <a:pPr algn="l" rtl="0" fontAlgn="ctr">
                        <a:spcBef>
                          <a:spcPts val="0"/>
                        </a:spcBef>
                        <a:spcAft>
                          <a:spcPts val="0"/>
                        </a:spcAft>
                      </a:pPr>
                      <a:r>
                        <a:rPr lang="es-CO" sz="1400" b="0" i="0" u="none" strike="noStrike" dirty="0">
                          <a:solidFill>
                            <a:srgbClr val="000000"/>
                          </a:solidFill>
                          <a:effectLst/>
                          <a:latin typeface="Arial" panose="020B0604020202020204" pitchFamily="34" charset="0"/>
                        </a:rPr>
                        <a:t>Miguel Camacho</a:t>
                      </a:r>
                      <a:endParaRPr lang="es-CO" sz="1400" b="0" i="0" u="none" strike="noStrike" dirty="0">
                        <a:effectLst/>
                        <a:latin typeface="Arial" panose="020B0604020202020204" pitchFamily="34" charset="0"/>
                      </a:endParaRP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spcBef>
                          <a:spcPts val="0"/>
                        </a:spcBef>
                        <a:spcAft>
                          <a:spcPts val="0"/>
                        </a:spcAft>
                      </a:pPr>
                      <a:r>
                        <a:rPr lang="es-CO" sz="1400" b="0" i="0" u="none" strike="noStrike" dirty="0">
                          <a:solidFill>
                            <a:srgbClr val="000000"/>
                          </a:solidFill>
                          <a:effectLst/>
                          <a:latin typeface="Arial" panose="020B0604020202020204" pitchFamily="34" charset="0"/>
                        </a:rPr>
                        <a:t> </a:t>
                      </a:r>
                      <a:endParaRPr lang="es-CO" sz="14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0157122"/>
                  </a:ext>
                </a:extLst>
              </a:tr>
            </a:tbl>
          </a:graphicData>
        </a:graphic>
      </p:graphicFrame>
      <p:pic>
        <p:nvPicPr>
          <p:cNvPr id="3" name="Imagen 2">
            <a:extLst>
              <a:ext uri="{FF2B5EF4-FFF2-40B4-BE49-F238E27FC236}">
                <a16:creationId xmlns:a16="http://schemas.microsoft.com/office/drawing/2014/main" id="{68268D0A-8A4A-4617-B263-BFA6C4F07485}"/>
              </a:ext>
            </a:extLst>
          </p:cNvPr>
          <p:cNvPicPr>
            <a:picLocks noChangeAspect="1"/>
          </p:cNvPicPr>
          <p:nvPr/>
        </p:nvPicPr>
        <p:blipFill>
          <a:blip r:embed="rId2"/>
          <a:stretch>
            <a:fillRect/>
          </a:stretch>
        </p:blipFill>
        <p:spPr>
          <a:xfrm>
            <a:off x="1469070" y="3981157"/>
            <a:ext cx="2597113" cy="1055077"/>
          </a:xfrm>
          <a:prstGeom prst="rect">
            <a:avLst/>
          </a:prstGeom>
          <a:effectLst>
            <a:softEdge rad="63500"/>
          </a:effectLst>
        </p:spPr>
      </p:pic>
    </p:spTree>
    <p:extLst>
      <p:ext uri="{BB962C8B-B14F-4D97-AF65-F5344CB8AC3E}">
        <p14:creationId xmlns:p14="http://schemas.microsoft.com/office/powerpoint/2010/main" val="3289962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51;p23">
            <a:extLst>
              <a:ext uri="{FF2B5EF4-FFF2-40B4-BE49-F238E27FC236}">
                <a16:creationId xmlns:a16="http://schemas.microsoft.com/office/drawing/2014/main" id="{2E7AEA77-191D-487F-9E80-D633AA70054C}"/>
              </a:ext>
            </a:extLst>
          </p:cNvPr>
          <p:cNvSpPr txBox="1">
            <a:spLocks/>
          </p:cNvSpPr>
          <p:nvPr/>
        </p:nvSpPr>
        <p:spPr>
          <a:xfrm>
            <a:off x="2871605" y="550979"/>
            <a:ext cx="7752852" cy="535455"/>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a:latin typeface="Arial" panose="020B0604020202020204" pitchFamily="34" charset="0"/>
                <a:cs typeface="Arial" panose="020B0604020202020204" pitchFamily="34" charset="0"/>
              </a:rPr>
              <a:t>Equipo Notas de Estudio y Panel</a:t>
            </a:r>
            <a:endParaRPr lang="es-ES" sz="3200" b="1" dirty="0">
              <a:solidFill>
                <a:srgbClr val="434343"/>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E66BB4F3-081C-4E81-9023-938CC949C530}"/>
              </a:ext>
            </a:extLst>
          </p:cNvPr>
          <p:cNvSpPr/>
          <p:nvPr/>
        </p:nvSpPr>
        <p:spPr>
          <a:xfrm>
            <a:off x="1968813" y="5931522"/>
            <a:ext cx="6305583" cy="286232"/>
          </a:xfrm>
          <a:prstGeom prst="rect">
            <a:avLst/>
          </a:prstGeom>
        </p:spPr>
        <p:txBody>
          <a:bodyPr wrap="square">
            <a:spAutoFit/>
          </a:bodyPr>
          <a:lstStyle/>
          <a:p>
            <a:pPr marL="0" marR="0" lvl="0" indent="0" algn="l" defTabSz="222250" rtl="0" eaLnBrk="1" fontAlgn="auto" latinLnBrk="0" hangingPunct="1">
              <a:lnSpc>
                <a:spcPct val="90000"/>
              </a:lnSpc>
              <a:spcBef>
                <a:spcPct val="0"/>
              </a:spcBef>
              <a:spcAft>
                <a:spcPct val="35000"/>
              </a:spcAft>
              <a:buClrTx/>
              <a:buSzTx/>
              <a:buFontTx/>
              <a:buNone/>
              <a:tabLst/>
              <a:defRPr/>
            </a:pPr>
            <a:r>
              <a:rPr kumimoji="0" lang="es-ES" sz="1400" b="1" i="0" u="none" strike="noStrike" kern="1200" cap="none" spc="0" normalizeH="0" baseline="0" noProof="0" dirty="0">
                <a:ln>
                  <a:noFill/>
                </a:ln>
                <a:solidFill>
                  <a:srgbClr val="404040"/>
                </a:solidFill>
                <a:effectLst/>
                <a:uLnTx/>
                <a:uFillTx/>
                <a:latin typeface="Arial"/>
                <a:ea typeface="+mn-ea"/>
                <a:cs typeface="Arial"/>
              </a:rPr>
              <a:t>*Nota: </a:t>
            </a:r>
            <a:r>
              <a:rPr kumimoji="0" lang="es-ES" sz="1400" b="0" i="0" u="none" strike="noStrike" kern="1200" cap="none" spc="0" normalizeH="0" baseline="0" noProof="0" dirty="0">
                <a:ln>
                  <a:noFill/>
                </a:ln>
                <a:solidFill>
                  <a:srgbClr val="404040"/>
                </a:solidFill>
                <a:effectLst/>
                <a:uLnTx/>
                <a:uFillTx/>
                <a:latin typeface="Arial"/>
                <a:ea typeface="+mn-ea"/>
                <a:cs typeface="Arial"/>
              </a:rPr>
              <a:t>Los integrantes del panel solo participarán durante los días del foro</a:t>
            </a:r>
          </a:p>
        </p:txBody>
      </p:sp>
      <p:graphicFrame>
        <p:nvGraphicFramePr>
          <p:cNvPr id="5" name="Tabla 4">
            <a:extLst>
              <a:ext uri="{FF2B5EF4-FFF2-40B4-BE49-F238E27FC236}">
                <a16:creationId xmlns:a16="http://schemas.microsoft.com/office/drawing/2014/main" id="{B525C439-0F50-4B06-808F-03E3AA2EC5E2}"/>
              </a:ext>
            </a:extLst>
          </p:cNvPr>
          <p:cNvGraphicFramePr>
            <a:graphicFrameLocks noGrp="1"/>
          </p:cNvGraphicFramePr>
          <p:nvPr>
            <p:extLst>
              <p:ext uri="{D42A27DB-BD31-4B8C-83A1-F6EECF244321}">
                <p14:modId xmlns:p14="http://schemas.microsoft.com/office/powerpoint/2010/main" val="568640808"/>
              </p:ext>
            </p:extLst>
          </p:nvPr>
        </p:nvGraphicFramePr>
        <p:xfrm>
          <a:off x="1453077" y="1086434"/>
          <a:ext cx="9091080" cy="4787046"/>
        </p:xfrm>
        <a:graphic>
          <a:graphicData uri="http://schemas.openxmlformats.org/drawingml/2006/table">
            <a:tbl>
              <a:tblPr firstRow="1" bandRow="1">
                <a:effectLst>
                  <a:outerShdw blurRad="50800" dist="38100" dir="13500000" algn="br" rotWithShape="0">
                    <a:prstClr val="black">
                      <a:alpha val="40000"/>
                    </a:prstClr>
                  </a:outerShdw>
                </a:effectLst>
              </a:tblPr>
              <a:tblGrid>
                <a:gridCol w="3030360">
                  <a:extLst>
                    <a:ext uri="{9D8B030D-6E8A-4147-A177-3AD203B41FA5}">
                      <a16:colId xmlns:a16="http://schemas.microsoft.com/office/drawing/2014/main" val="4289966466"/>
                    </a:ext>
                  </a:extLst>
                </a:gridCol>
                <a:gridCol w="3030360">
                  <a:extLst>
                    <a:ext uri="{9D8B030D-6E8A-4147-A177-3AD203B41FA5}">
                      <a16:colId xmlns:a16="http://schemas.microsoft.com/office/drawing/2014/main" val="808601986"/>
                    </a:ext>
                  </a:extLst>
                </a:gridCol>
                <a:gridCol w="3030360">
                  <a:extLst>
                    <a:ext uri="{9D8B030D-6E8A-4147-A177-3AD203B41FA5}">
                      <a16:colId xmlns:a16="http://schemas.microsoft.com/office/drawing/2014/main" val="2212029803"/>
                    </a:ext>
                  </a:extLst>
                </a:gridCol>
              </a:tblGrid>
              <a:tr h="363677">
                <a:tc>
                  <a:txBody>
                    <a:bodyPr/>
                    <a:lstStyle/>
                    <a:p>
                      <a:pPr algn="ctr" rtl="0" fontAlgn="ctr"/>
                      <a:r>
                        <a:rPr lang="es-CO" sz="1400" b="1" i="0" u="none" strike="noStrike" dirty="0">
                          <a:solidFill>
                            <a:srgbClr val="FFFFFF"/>
                          </a:solidFill>
                          <a:effectLst/>
                          <a:latin typeface="Arial" panose="020B0604020202020204" pitchFamily="34" charset="0"/>
                        </a:rPr>
                        <a:t>Objetivo Estratégico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99"/>
                    </a:solidFill>
                  </a:tcPr>
                </a:tc>
                <a:tc>
                  <a:txBody>
                    <a:bodyPr/>
                    <a:lstStyle/>
                    <a:p>
                      <a:pPr algn="ctr" rtl="0" fontAlgn="ctr"/>
                      <a:r>
                        <a:rPr lang="es-CO" sz="1400" b="1" i="0" u="none" strike="noStrike" dirty="0">
                          <a:solidFill>
                            <a:srgbClr val="FFFFFF"/>
                          </a:solidFill>
                          <a:effectLst/>
                          <a:latin typeface="Arial" panose="020B0604020202020204" pitchFamily="34" charset="0"/>
                        </a:rPr>
                        <a:t>Equipo de Trabajo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99"/>
                    </a:solidFill>
                  </a:tcPr>
                </a:tc>
                <a:tc>
                  <a:txBody>
                    <a:bodyPr/>
                    <a:lstStyle/>
                    <a:p>
                      <a:pPr algn="ctr" rtl="0" fontAlgn="ctr"/>
                      <a:r>
                        <a:rPr lang="es-CO" sz="1400" b="1" i="0" u="none" strike="noStrike" dirty="0">
                          <a:solidFill>
                            <a:srgbClr val="FFFFFF"/>
                          </a:solidFill>
                          <a:effectLst/>
                          <a:latin typeface="Arial" panose="020B0604020202020204" pitchFamily="34" charset="0"/>
                        </a:rPr>
                        <a:t>Integrantes del Panel</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99"/>
                    </a:solidFill>
                  </a:tcPr>
                </a:tc>
                <a:extLst>
                  <a:ext uri="{0D108BD9-81ED-4DB2-BD59-A6C34878D82A}">
                    <a16:rowId xmlns:a16="http://schemas.microsoft.com/office/drawing/2014/main" val="3818577802"/>
                  </a:ext>
                </a:extLst>
              </a:tr>
              <a:tr h="1123764">
                <a:tc rowSpan="6">
                  <a:txBody>
                    <a:bodyPr/>
                    <a:lstStyle/>
                    <a:p>
                      <a:pPr algn="ctr" rtl="0" fontAlgn="ctr"/>
                      <a:r>
                        <a:rPr lang="es-ES" sz="1400" b="0" i="0" u="none" strike="noStrike" dirty="0">
                          <a:solidFill>
                            <a:srgbClr val="000000"/>
                          </a:solidFill>
                          <a:effectLst/>
                          <a:latin typeface="Arial" panose="020B0604020202020204" pitchFamily="34" charset="0"/>
                        </a:rPr>
                        <a:t>Desarrollo del Talento Humano en el sector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a:txBody>
                    <a:bodyPr/>
                    <a:lstStyle/>
                    <a:p>
                      <a:pPr algn="l" rtl="0" fontAlgn="ctr"/>
                      <a:r>
                        <a:rPr lang="es-ES" sz="1400" b="0" i="0" u="none" strike="noStrike" dirty="0">
                          <a:solidFill>
                            <a:srgbClr val="000000"/>
                          </a:solidFill>
                          <a:effectLst/>
                          <a:latin typeface="Arial" panose="020B0604020202020204" pitchFamily="34" charset="0"/>
                        </a:rPr>
                        <a:t>Jorge Iván García- Director del CEA</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tc>
                  <a:txBody>
                    <a:bodyPr/>
                    <a:lstStyle/>
                    <a:p>
                      <a:pPr algn="l" rtl="0" fontAlgn="ctr"/>
                      <a:r>
                        <a:rPr lang="es-ES" sz="1400" b="0" i="0" u="none" strike="noStrike" dirty="0">
                          <a:solidFill>
                            <a:srgbClr val="000000"/>
                          </a:solidFill>
                          <a:effectLst/>
                          <a:latin typeface="Arial" panose="020B0604020202020204" pitchFamily="34" charset="0"/>
                        </a:rPr>
                        <a:t>Andrés Jaramillo – Delegado Ministerio de Educación Nacional</a:t>
                      </a:r>
                    </a:p>
                    <a:p>
                      <a:pPr algn="l" fontAlgn="ctr"/>
                      <a:r>
                        <a:rPr lang="es-CO" sz="1400" b="0" i="0" u="none" strike="noStrike" dirty="0">
                          <a:solidFill>
                            <a:srgbClr val="000000"/>
                          </a:solidFill>
                          <a:effectLst/>
                          <a:latin typeface="Arial" panose="020B0604020202020204" pitchFamily="34" charset="0"/>
                        </a:rPr>
                        <a:t> </a:t>
                      </a:r>
                    </a:p>
                  </a:txBody>
                  <a:tcPr marL="857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4277509725"/>
                  </a:ext>
                </a:extLst>
              </a:tr>
              <a:tr h="618252">
                <a:tc vMerge="1">
                  <a:txBody>
                    <a:bodyPr/>
                    <a:lstStyle/>
                    <a:p>
                      <a:endParaRPr lang="es-CO"/>
                    </a:p>
                  </a:txBody>
                  <a:tcPr>
                    <a:lnT w="12700" cap="flat" cmpd="sng" algn="ctr">
                      <a:solidFill>
                        <a:srgbClr val="000000"/>
                      </a:solidFill>
                      <a:prstDash val="solid"/>
                      <a:round/>
                      <a:headEnd type="none" w="med" len="med"/>
                      <a:tailEnd type="none" w="med" len="med"/>
                    </a:lnT>
                  </a:tcPr>
                </a:tc>
                <a:tc>
                  <a:txBody>
                    <a:bodyPr/>
                    <a:lstStyle/>
                    <a:p>
                      <a:pPr algn="l" rtl="0" fontAlgn="ctr"/>
                      <a:r>
                        <a:rPr lang="es-CO" sz="1400" b="0" i="0" u="none" strike="noStrike" dirty="0">
                          <a:solidFill>
                            <a:srgbClr val="000000"/>
                          </a:solidFill>
                          <a:effectLst/>
                          <a:latin typeface="Arial" panose="020B0604020202020204" pitchFamily="34" charset="0"/>
                        </a:rPr>
                        <a:t> Lina Marcela Melo R</a:t>
                      </a:r>
                    </a:p>
                  </a:txBody>
                  <a:tcPr marL="85725" marR="9525" marT="9525"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1400" b="0" i="0" u="none" strike="noStrike" dirty="0">
                          <a:solidFill>
                            <a:srgbClr val="000000"/>
                          </a:solidFill>
                          <a:effectLst/>
                          <a:latin typeface="Arial" panose="020B0604020202020204" pitchFamily="34" charset="0"/>
                        </a:rPr>
                        <a:t>Julio César Freyre- Secretario General AEROCIVIL</a:t>
                      </a:r>
                    </a:p>
                  </a:txBody>
                  <a:tcPr marL="857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690005"/>
                  </a:ext>
                </a:extLst>
              </a:tr>
              <a:tr h="618252">
                <a:tc vMerge="1">
                  <a:txBody>
                    <a:bodyPr/>
                    <a:lstStyle/>
                    <a:p>
                      <a:endParaRPr lang="es-CO"/>
                    </a:p>
                  </a:txBody>
                  <a:tcPr/>
                </a:tc>
                <a:tc>
                  <a:txBody>
                    <a:bodyPr/>
                    <a:lstStyle/>
                    <a:p>
                      <a:pPr algn="l" rtl="0" fontAlgn="ctr"/>
                      <a:r>
                        <a:rPr lang="es-CO" sz="1400" b="0" i="0" u="none" strike="noStrike" dirty="0">
                          <a:solidFill>
                            <a:srgbClr val="000000"/>
                          </a:solidFill>
                          <a:effectLst/>
                          <a:latin typeface="Arial" panose="020B0604020202020204" pitchFamily="34" charset="0"/>
                        </a:rPr>
                        <a:t>Ana María Pineda</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rtl="0" fontAlgn="ctr"/>
                      <a:r>
                        <a:rPr lang="es-ES" sz="1400" b="0" i="0" u="none" strike="noStrike" dirty="0">
                          <a:solidFill>
                            <a:srgbClr val="000000"/>
                          </a:solidFill>
                          <a:effectLst/>
                          <a:latin typeface="Arial" panose="020B0604020202020204" pitchFamily="34" charset="0"/>
                        </a:rPr>
                        <a:t>Joselyn Zarate -Corporación Educativa Indoamericana  -</a:t>
                      </a:r>
                    </a:p>
                  </a:txBody>
                  <a:tcPr marL="857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77427064"/>
                  </a:ext>
                </a:extLst>
              </a:tr>
              <a:tr h="618252">
                <a:tc vMerge="1">
                  <a:txBody>
                    <a:bodyPr/>
                    <a:lstStyle/>
                    <a:p>
                      <a:endParaRPr lang="es-CO"/>
                    </a:p>
                  </a:txBody>
                  <a:tcPr/>
                </a:tc>
                <a:tc>
                  <a:txBody>
                    <a:bodyPr/>
                    <a:lstStyle/>
                    <a:p>
                      <a:pPr algn="l" rtl="0" fontAlgn="ctr"/>
                      <a:r>
                        <a:rPr lang="es-CO" sz="1400" b="0" i="0" u="none" strike="noStrike" dirty="0">
                          <a:solidFill>
                            <a:srgbClr val="000000"/>
                          </a:solidFill>
                          <a:effectLst/>
                          <a:latin typeface="Arial" panose="020B0604020202020204" pitchFamily="34" charset="0"/>
                        </a:rPr>
                        <a:t>Mariela Rodríguez</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1400" b="0" i="0" u="none" strike="noStrike" dirty="0">
                          <a:solidFill>
                            <a:srgbClr val="000000"/>
                          </a:solidFill>
                          <a:effectLst/>
                          <a:latin typeface="Arial" panose="020B0604020202020204" pitchFamily="34" charset="0"/>
                        </a:rPr>
                        <a:t>Germán Urrea -Universidad Pontificia Bolivariana – </a:t>
                      </a:r>
                    </a:p>
                  </a:txBody>
                  <a:tcPr marL="857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1037049"/>
                  </a:ext>
                </a:extLst>
              </a:tr>
              <a:tr h="363677">
                <a:tc vMerge="1">
                  <a:txBody>
                    <a:bodyPr/>
                    <a:lstStyle/>
                    <a:p>
                      <a:endParaRPr lang="es-CO"/>
                    </a:p>
                  </a:txBody>
                  <a:tcPr/>
                </a:tc>
                <a:tc>
                  <a:txBody>
                    <a:bodyPr/>
                    <a:lstStyle/>
                    <a:p>
                      <a:pPr algn="l" rtl="0" fontAlgn="ctr"/>
                      <a:r>
                        <a:rPr lang="es-CO" sz="1400" b="0" i="0" u="none" strike="noStrike">
                          <a:solidFill>
                            <a:srgbClr val="000000"/>
                          </a:solidFill>
                          <a:effectLst/>
                          <a:latin typeface="Arial" panose="020B0604020202020204" pitchFamily="34" charset="0"/>
                        </a:rPr>
                        <a:t>Luisa Camila Arias</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rtl="0" fontAlgn="ctr"/>
                      <a:r>
                        <a:rPr lang="es-CO" sz="1400" b="0" i="0" u="none" strike="noStrike" kern="1200" dirty="0">
                          <a:solidFill>
                            <a:srgbClr val="000000"/>
                          </a:solidFill>
                          <a:effectLst/>
                          <a:latin typeface="Arial" panose="020B0604020202020204" pitchFamily="34" charset="0"/>
                          <a:ea typeface="+mn-ea"/>
                          <a:cs typeface="+mn-cs"/>
                        </a:rPr>
                        <a:t>Diego Muñoz -Presidente junta Directiva de la Federación de la Industria aeroespacial colombiana -FEDIAC   </a:t>
                      </a:r>
                    </a:p>
                  </a:txBody>
                  <a:tcPr marL="857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576853852"/>
                  </a:ext>
                </a:extLst>
              </a:tr>
              <a:tr h="581884">
                <a:tc vMerge="1">
                  <a:txBody>
                    <a:bodyPr/>
                    <a:lstStyle/>
                    <a:p>
                      <a:endParaRPr lang="es-CO"/>
                    </a:p>
                  </a:txBody>
                  <a:tcPr/>
                </a:tc>
                <a:tc>
                  <a:txBody>
                    <a:bodyPr/>
                    <a:lstStyle/>
                    <a:p>
                      <a:pPr algn="l" rtl="0" fontAlgn="ctr"/>
                      <a:r>
                        <a:rPr lang="es-CO" sz="1400" b="0" i="0" u="none" strike="noStrike" dirty="0">
                          <a:solidFill>
                            <a:srgbClr val="000000"/>
                          </a:solidFill>
                          <a:effectLst/>
                          <a:latin typeface="Arial" panose="020B0604020202020204" pitchFamily="34" charset="0"/>
                        </a:rPr>
                        <a:t>Julio Cesar Villalobos</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s-CO" sz="1400" b="0" i="0" u="none" strike="noStrike" dirty="0">
                          <a:solidFill>
                            <a:srgbClr val="000000"/>
                          </a:solidFill>
                          <a:effectLst/>
                          <a:latin typeface="Arial" panose="020B0604020202020204" pitchFamily="34" charset="0"/>
                        </a:rPr>
                        <a:t> </a:t>
                      </a:r>
                    </a:p>
                  </a:txBody>
                  <a:tcPr marL="857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7124423"/>
                  </a:ext>
                </a:extLst>
              </a:tr>
            </a:tbl>
          </a:graphicData>
        </a:graphic>
      </p:graphicFrame>
      <p:pic>
        <p:nvPicPr>
          <p:cNvPr id="3" name="Imagen 2">
            <a:extLst>
              <a:ext uri="{FF2B5EF4-FFF2-40B4-BE49-F238E27FC236}">
                <a16:creationId xmlns:a16="http://schemas.microsoft.com/office/drawing/2014/main" id="{61D666DE-FC18-46F1-BE2B-E05535A68208}"/>
              </a:ext>
            </a:extLst>
          </p:cNvPr>
          <p:cNvPicPr>
            <a:picLocks noChangeAspect="1"/>
          </p:cNvPicPr>
          <p:nvPr/>
        </p:nvPicPr>
        <p:blipFill>
          <a:blip r:embed="rId2"/>
          <a:stretch>
            <a:fillRect/>
          </a:stretch>
        </p:blipFill>
        <p:spPr>
          <a:xfrm>
            <a:off x="1845984" y="3771697"/>
            <a:ext cx="2303986" cy="1616229"/>
          </a:xfrm>
          <a:prstGeom prst="rect">
            <a:avLst/>
          </a:prstGeom>
          <a:effectLst>
            <a:softEdge rad="317500"/>
          </a:effectLst>
        </p:spPr>
      </p:pic>
    </p:spTree>
    <p:extLst>
      <p:ext uri="{BB962C8B-B14F-4D97-AF65-F5344CB8AC3E}">
        <p14:creationId xmlns:p14="http://schemas.microsoft.com/office/powerpoint/2010/main" val="4246960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93285B72-50B7-448F-AB4F-4940311D16B7}"/>
              </a:ext>
            </a:extLst>
          </p:cNvPr>
          <p:cNvGraphicFramePr>
            <a:graphicFrameLocks noGrp="1"/>
          </p:cNvGraphicFramePr>
          <p:nvPr>
            <p:extLst>
              <p:ext uri="{D42A27DB-BD31-4B8C-83A1-F6EECF244321}">
                <p14:modId xmlns:p14="http://schemas.microsoft.com/office/powerpoint/2010/main" val="480602863"/>
              </p:ext>
            </p:extLst>
          </p:nvPr>
        </p:nvGraphicFramePr>
        <p:xfrm>
          <a:off x="927652" y="1086434"/>
          <a:ext cx="10469218" cy="4838027"/>
        </p:xfrm>
        <a:graphic>
          <a:graphicData uri="http://schemas.openxmlformats.org/drawingml/2006/table">
            <a:tbl>
              <a:tblPr>
                <a:effectLst>
                  <a:outerShdw blurRad="63500" sx="102000" sy="102000" algn="ctr" rotWithShape="0">
                    <a:prstClr val="black">
                      <a:alpha val="40000"/>
                    </a:prstClr>
                  </a:outerShdw>
                </a:effectLst>
              </a:tblPr>
              <a:tblGrid>
                <a:gridCol w="434708">
                  <a:extLst>
                    <a:ext uri="{9D8B030D-6E8A-4147-A177-3AD203B41FA5}">
                      <a16:colId xmlns:a16="http://schemas.microsoft.com/office/drawing/2014/main" val="3500214018"/>
                    </a:ext>
                  </a:extLst>
                </a:gridCol>
                <a:gridCol w="3682601">
                  <a:extLst>
                    <a:ext uri="{9D8B030D-6E8A-4147-A177-3AD203B41FA5}">
                      <a16:colId xmlns:a16="http://schemas.microsoft.com/office/drawing/2014/main" val="644485590"/>
                    </a:ext>
                  </a:extLst>
                </a:gridCol>
                <a:gridCol w="3526307">
                  <a:extLst>
                    <a:ext uri="{9D8B030D-6E8A-4147-A177-3AD203B41FA5}">
                      <a16:colId xmlns:a16="http://schemas.microsoft.com/office/drawing/2014/main" val="4007402449"/>
                    </a:ext>
                  </a:extLst>
                </a:gridCol>
                <a:gridCol w="2825602">
                  <a:extLst>
                    <a:ext uri="{9D8B030D-6E8A-4147-A177-3AD203B41FA5}">
                      <a16:colId xmlns:a16="http://schemas.microsoft.com/office/drawing/2014/main" val="676490066"/>
                    </a:ext>
                  </a:extLst>
                </a:gridCol>
              </a:tblGrid>
              <a:tr h="160366">
                <a:tc gridSpan="4">
                  <a:txBody>
                    <a:bodyPr/>
                    <a:lstStyle/>
                    <a:p>
                      <a:pPr algn="ctr" fontAlgn="ctr"/>
                      <a:r>
                        <a:rPr lang="es-ES" sz="1200" b="1" i="0" u="none" strike="noStrike" dirty="0">
                          <a:solidFill>
                            <a:srgbClr val="FFFFFF"/>
                          </a:solidFill>
                          <a:effectLst/>
                          <a:latin typeface="Arial" panose="020B0604020202020204" pitchFamily="34" charset="0"/>
                        </a:rPr>
                        <a:t>CRONOGRAMA DE TRABAJO EVALUACIÓN Y NUEVOS RETOS COVID-19 PLAN ESTRATÉGICO AERONÁUTICO 2030 </a:t>
                      </a:r>
                    </a:p>
                  </a:txBody>
                  <a:tcPr marL="5440" marR="5440" marT="544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673592010"/>
                  </a:ext>
                </a:extLst>
              </a:tr>
              <a:tr h="341015">
                <a:tc>
                  <a:txBody>
                    <a:bodyPr/>
                    <a:lstStyle/>
                    <a:p>
                      <a:pPr algn="ctr" fontAlgn="ctr"/>
                      <a:r>
                        <a:rPr lang="es-CO" sz="1200" b="1" i="0" u="none" strike="noStrike" dirty="0">
                          <a:solidFill>
                            <a:srgbClr val="000000"/>
                          </a:solidFill>
                          <a:effectLst/>
                          <a:latin typeface="Arial" panose="020B0604020202020204" pitchFamily="34" charset="0"/>
                        </a:rPr>
                        <a:t>ÍTEM</a:t>
                      </a:r>
                    </a:p>
                  </a:txBody>
                  <a:tcPr marL="5440" marR="5440" marT="54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CO" sz="1200" b="1" i="0" u="none" strike="noStrike" dirty="0">
                          <a:solidFill>
                            <a:srgbClr val="000000"/>
                          </a:solidFill>
                          <a:effectLst/>
                          <a:latin typeface="Arial" panose="020B0604020202020204" pitchFamily="34" charset="0"/>
                        </a:rPr>
                        <a:t>DESCRIPCIÓN </a:t>
                      </a:r>
                      <a:br>
                        <a:rPr lang="es-CO" sz="1200" b="1" i="0" u="none" strike="noStrike" dirty="0">
                          <a:solidFill>
                            <a:srgbClr val="000000"/>
                          </a:solidFill>
                          <a:effectLst/>
                          <a:latin typeface="Arial" panose="020B0604020202020204" pitchFamily="34" charset="0"/>
                        </a:rPr>
                      </a:br>
                      <a:r>
                        <a:rPr lang="es-CO" sz="1200" b="1" i="0" u="none" strike="noStrike" dirty="0">
                          <a:solidFill>
                            <a:srgbClr val="000000"/>
                          </a:solidFill>
                          <a:effectLst/>
                          <a:latin typeface="Arial" panose="020B0604020202020204" pitchFamily="34" charset="0"/>
                        </a:rPr>
                        <a:t>ACTIVIDAD</a:t>
                      </a:r>
                    </a:p>
                  </a:txBody>
                  <a:tcPr marL="5440" marR="5440" marT="54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CO" sz="1200" b="1" i="0" u="none" strike="noStrike" dirty="0">
                          <a:solidFill>
                            <a:srgbClr val="000000"/>
                          </a:solidFill>
                          <a:effectLst/>
                          <a:latin typeface="Arial" panose="020B0604020202020204" pitchFamily="34" charset="0"/>
                        </a:rPr>
                        <a:t>RESPONSABLE</a:t>
                      </a:r>
                    </a:p>
                  </a:txBody>
                  <a:tcPr marL="5440" marR="5440" marT="54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CO" sz="1200" b="1" i="0" u="none" strike="noStrike">
                          <a:solidFill>
                            <a:srgbClr val="000000"/>
                          </a:solidFill>
                          <a:effectLst/>
                          <a:latin typeface="Arial" panose="020B0604020202020204" pitchFamily="34" charset="0"/>
                        </a:rPr>
                        <a:t>FECHA DE CUMPLIMIENTO</a:t>
                      </a:r>
                    </a:p>
                  </a:txBody>
                  <a:tcPr marL="5440" marR="5440" marT="54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85429454"/>
                  </a:ext>
                </a:extLst>
              </a:tr>
              <a:tr h="341015">
                <a:tc>
                  <a:txBody>
                    <a:bodyPr/>
                    <a:lstStyle/>
                    <a:p>
                      <a:pPr algn="ctr" fontAlgn="ctr"/>
                      <a:r>
                        <a:rPr lang="es-CO" sz="1200" b="0" i="0" u="none" strike="noStrike">
                          <a:solidFill>
                            <a:srgbClr val="000000"/>
                          </a:solidFill>
                          <a:effectLst/>
                          <a:latin typeface="Arial" panose="020B0604020202020204" pitchFamily="34" charset="0"/>
                        </a:rPr>
                        <a:t>1</a:t>
                      </a:r>
                    </a:p>
                  </a:txBody>
                  <a:tcPr marL="5440" marR="5440" marT="54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ES" sz="1200" b="0" i="0" u="none" strike="noStrike" dirty="0">
                          <a:solidFill>
                            <a:srgbClr val="000000"/>
                          </a:solidFill>
                          <a:effectLst/>
                          <a:latin typeface="Arial" panose="020B0604020202020204" pitchFamily="34" charset="0"/>
                        </a:rPr>
                        <a:t>Envío solicitud Realización Foro Presidencia de la República</a:t>
                      </a:r>
                    </a:p>
                  </a:txBody>
                  <a:tcPr marL="5440" marR="5440" marT="54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CO" sz="1200" b="0" i="0" u="none" strike="noStrike" dirty="0">
                          <a:solidFill>
                            <a:srgbClr val="000000"/>
                          </a:solidFill>
                          <a:effectLst/>
                          <a:latin typeface="Arial" panose="020B0604020202020204" pitchFamily="34" charset="0"/>
                        </a:rPr>
                        <a:t>Grupo Comunicación y Prensa</a:t>
                      </a:r>
                    </a:p>
                  </a:txBody>
                  <a:tcPr marL="5440" marR="5440" marT="54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ES" sz="1200" b="0" i="0" u="none" strike="noStrike">
                          <a:solidFill>
                            <a:srgbClr val="000000"/>
                          </a:solidFill>
                          <a:effectLst/>
                          <a:latin typeface="Arial" panose="020B0604020202020204" pitchFamily="34" charset="0"/>
                        </a:rPr>
                        <a:t>9 de octubre de 2020</a:t>
                      </a:r>
                    </a:p>
                  </a:txBody>
                  <a:tcPr marL="5440" marR="5440" marT="54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352965208"/>
                  </a:ext>
                </a:extLst>
              </a:tr>
              <a:tr h="403517">
                <a:tc>
                  <a:txBody>
                    <a:bodyPr/>
                    <a:lstStyle/>
                    <a:p>
                      <a:pPr algn="ctr" fontAlgn="ctr"/>
                      <a:r>
                        <a:rPr lang="es-CO" sz="1200" b="0" i="0" u="none" strike="noStrike">
                          <a:solidFill>
                            <a:srgbClr val="000000"/>
                          </a:solidFill>
                          <a:effectLst/>
                          <a:latin typeface="Arial" panose="020B0604020202020204" pitchFamily="34" charset="0"/>
                        </a:rPr>
                        <a:t>2</a:t>
                      </a:r>
                    </a:p>
                  </a:txBody>
                  <a:tcPr marL="5440" marR="5440" marT="54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ES" sz="1200" b="0" i="0" u="none" strike="noStrike" dirty="0">
                          <a:solidFill>
                            <a:srgbClr val="000000"/>
                          </a:solidFill>
                          <a:effectLst/>
                          <a:latin typeface="Arial" panose="020B0604020202020204" pitchFamily="34" charset="0"/>
                        </a:rPr>
                        <a:t>Envío cartas de invitación expertos y panelistas </a:t>
                      </a:r>
                    </a:p>
                  </a:txBody>
                  <a:tcPr marL="5440" marR="5440" marT="54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ES" sz="1200" b="0" i="0" u="none" strike="noStrike" dirty="0">
                          <a:solidFill>
                            <a:srgbClr val="000000"/>
                          </a:solidFill>
                          <a:effectLst/>
                          <a:latin typeface="Arial" panose="020B0604020202020204" pitchFamily="34" charset="0"/>
                        </a:rPr>
                        <a:t>CEA: Privados</a:t>
                      </a:r>
                      <a:br>
                        <a:rPr lang="es-ES" sz="1200" b="0" i="0" u="none" strike="noStrike" dirty="0">
                          <a:solidFill>
                            <a:srgbClr val="000000"/>
                          </a:solidFill>
                          <a:effectLst/>
                          <a:latin typeface="Arial" panose="020B0604020202020204" pitchFamily="34" charset="0"/>
                        </a:rPr>
                      </a:br>
                      <a:r>
                        <a:rPr lang="es-ES" sz="1200" b="0" i="0" u="none" strike="noStrike" dirty="0">
                          <a:solidFill>
                            <a:srgbClr val="000000"/>
                          </a:solidFill>
                          <a:effectLst/>
                          <a:latin typeface="Arial" panose="020B0604020202020204" pitchFamily="34" charset="0"/>
                        </a:rPr>
                        <a:t>Grupo Comunicación y Prensa: Gobierno Nacional</a:t>
                      </a:r>
                    </a:p>
                  </a:txBody>
                  <a:tcPr marL="5440" marR="5440" marT="54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ES" sz="1200" b="0" i="0" u="none" strike="noStrike">
                          <a:solidFill>
                            <a:srgbClr val="000000"/>
                          </a:solidFill>
                          <a:effectLst/>
                          <a:latin typeface="Arial" panose="020B0604020202020204" pitchFamily="34" charset="0"/>
                        </a:rPr>
                        <a:t>28 de octubre de 2020</a:t>
                      </a:r>
                    </a:p>
                  </a:txBody>
                  <a:tcPr marL="5440" marR="5440" marT="54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794376082"/>
                  </a:ext>
                </a:extLst>
              </a:tr>
              <a:tr h="571641">
                <a:tc>
                  <a:txBody>
                    <a:bodyPr/>
                    <a:lstStyle/>
                    <a:p>
                      <a:pPr algn="ctr" fontAlgn="ctr"/>
                      <a:r>
                        <a:rPr lang="es-CO" sz="1200" b="0" i="0" u="none" strike="noStrike" dirty="0">
                          <a:solidFill>
                            <a:srgbClr val="000000"/>
                          </a:solidFill>
                          <a:effectLst/>
                          <a:latin typeface="Arial" panose="020B0604020202020204" pitchFamily="34" charset="0"/>
                        </a:rPr>
                        <a:t>3</a:t>
                      </a:r>
                    </a:p>
                  </a:txBody>
                  <a:tcPr marL="5440" marR="5440" marT="54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ES" sz="1200" b="0" i="0" u="none" strike="noStrike" dirty="0">
                          <a:solidFill>
                            <a:srgbClr val="000000"/>
                          </a:solidFill>
                          <a:effectLst/>
                          <a:latin typeface="Arial" panose="020B0604020202020204" pitchFamily="34" charset="0"/>
                        </a:rPr>
                        <a:t>Socialización con Expertos y Equipos de Trabajo</a:t>
                      </a:r>
                    </a:p>
                  </a:txBody>
                  <a:tcPr marL="5440" marR="5440" marT="54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ES" sz="1200" b="0" i="0" u="none" strike="noStrike" dirty="0">
                          <a:solidFill>
                            <a:srgbClr val="000000"/>
                          </a:solidFill>
                          <a:effectLst/>
                          <a:latin typeface="Arial" panose="020B0604020202020204" pitchFamily="34" charset="0"/>
                        </a:rPr>
                        <a:t>Dirección General --Oficina Asesora de Planeación-Centro de Estudios Aeronáuticos</a:t>
                      </a:r>
                    </a:p>
                  </a:txBody>
                  <a:tcPr marL="5440" marR="5440" marT="54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ES" sz="1200" b="0" i="0" u="none" strike="noStrike">
                          <a:solidFill>
                            <a:srgbClr val="000000"/>
                          </a:solidFill>
                          <a:effectLst/>
                          <a:latin typeface="Arial" panose="020B0604020202020204" pitchFamily="34" charset="0"/>
                        </a:rPr>
                        <a:t>29 de octubre- 6 de noviembre de 2020</a:t>
                      </a:r>
                    </a:p>
                  </a:txBody>
                  <a:tcPr marL="5440" marR="5440" marT="54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686813169"/>
                  </a:ext>
                </a:extLst>
              </a:tr>
              <a:tr h="440227">
                <a:tc>
                  <a:txBody>
                    <a:bodyPr/>
                    <a:lstStyle/>
                    <a:p>
                      <a:pPr algn="ctr" fontAlgn="ctr"/>
                      <a:r>
                        <a:rPr lang="es-CO" sz="1200" b="0" i="0" u="none" strike="noStrike">
                          <a:solidFill>
                            <a:srgbClr val="000000"/>
                          </a:solidFill>
                          <a:effectLst/>
                          <a:latin typeface="Arial" panose="020B0604020202020204" pitchFamily="34" charset="0"/>
                        </a:rPr>
                        <a:t>12</a:t>
                      </a:r>
                    </a:p>
                  </a:txBody>
                  <a:tcPr marL="5440" marR="5440" marT="54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ES" sz="1200" b="0" i="0" u="none" strike="noStrike" dirty="0">
                          <a:solidFill>
                            <a:srgbClr val="000000"/>
                          </a:solidFill>
                          <a:effectLst/>
                          <a:latin typeface="Arial" panose="020B0604020202020204" pitchFamily="34" charset="0"/>
                        </a:rPr>
                        <a:t>Entregable 1. Título e introducción de cada Nota de estudio</a:t>
                      </a:r>
                    </a:p>
                  </a:txBody>
                  <a:tcPr marL="5440" marR="5440" marT="54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ES" sz="1200" b="0" i="0" u="none" strike="noStrike" dirty="0">
                          <a:solidFill>
                            <a:srgbClr val="000000"/>
                          </a:solidFill>
                          <a:effectLst/>
                          <a:latin typeface="Arial" panose="020B0604020202020204" pitchFamily="34" charset="0"/>
                        </a:rPr>
                        <a:t>Responsables de cada Nota de Estudio </a:t>
                      </a:r>
                    </a:p>
                  </a:txBody>
                  <a:tcPr marL="5440" marR="5440" marT="54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CO" sz="1200" b="0" i="0" u="none" strike="noStrike">
                          <a:solidFill>
                            <a:srgbClr val="000000"/>
                          </a:solidFill>
                          <a:effectLst/>
                          <a:latin typeface="Arial" panose="020B0604020202020204" pitchFamily="34" charset="0"/>
                        </a:rPr>
                        <a:t>11 de noviembre de 2020</a:t>
                      </a:r>
                    </a:p>
                  </a:txBody>
                  <a:tcPr marL="5440" marR="5440" marT="54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33259445"/>
                  </a:ext>
                </a:extLst>
              </a:tr>
              <a:tr h="451811">
                <a:tc>
                  <a:txBody>
                    <a:bodyPr/>
                    <a:lstStyle/>
                    <a:p>
                      <a:pPr algn="ctr" fontAlgn="ctr"/>
                      <a:r>
                        <a:rPr lang="es-CO" sz="1200" b="0" i="0" u="none" strike="noStrike">
                          <a:solidFill>
                            <a:srgbClr val="000000"/>
                          </a:solidFill>
                          <a:effectLst/>
                          <a:latin typeface="Arial" panose="020B0604020202020204" pitchFamily="34" charset="0"/>
                        </a:rPr>
                        <a:t>13</a:t>
                      </a:r>
                    </a:p>
                  </a:txBody>
                  <a:tcPr marL="5440" marR="5440" marT="54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ES" sz="1200" b="0" i="0" u="none" strike="noStrike" dirty="0">
                          <a:solidFill>
                            <a:srgbClr val="000000"/>
                          </a:solidFill>
                          <a:effectLst/>
                          <a:latin typeface="Arial" panose="020B0604020202020204" pitchFamily="34" charset="0"/>
                        </a:rPr>
                        <a:t>Entregable 2. Análisis y avance de conclusiones y recomendaciones</a:t>
                      </a:r>
                    </a:p>
                  </a:txBody>
                  <a:tcPr marL="5440" marR="5440" marT="54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ES" sz="1200" b="0" i="0" u="none" strike="noStrike" dirty="0">
                          <a:solidFill>
                            <a:srgbClr val="000000"/>
                          </a:solidFill>
                          <a:effectLst/>
                          <a:latin typeface="Arial" panose="020B0604020202020204" pitchFamily="34" charset="0"/>
                        </a:rPr>
                        <a:t>Responsables de cada Nota de Estudio </a:t>
                      </a:r>
                    </a:p>
                  </a:txBody>
                  <a:tcPr marL="5440" marR="5440" marT="54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CO" sz="1200" b="0" i="0" u="none" strike="noStrike">
                          <a:solidFill>
                            <a:srgbClr val="000000"/>
                          </a:solidFill>
                          <a:effectLst/>
                          <a:latin typeface="Arial" panose="020B0604020202020204" pitchFamily="34" charset="0"/>
                        </a:rPr>
                        <a:t>17 de noviembre de 2020</a:t>
                      </a:r>
                    </a:p>
                  </a:txBody>
                  <a:tcPr marL="5440" marR="5440" marT="54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961475404"/>
                  </a:ext>
                </a:extLst>
              </a:tr>
              <a:tr h="341015">
                <a:tc>
                  <a:txBody>
                    <a:bodyPr/>
                    <a:lstStyle/>
                    <a:p>
                      <a:pPr algn="ctr" fontAlgn="ctr"/>
                      <a:r>
                        <a:rPr lang="es-CO" sz="1200" b="0" i="0" u="none" strike="noStrike">
                          <a:solidFill>
                            <a:srgbClr val="000000"/>
                          </a:solidFill>
                          <a:effectLst/>
                          <a:latin typeface="Arial" panose="020B0604020202020204" pitchFamily="34" charset="0"/>
                        </a:rPr>
                        <a:t>15</a:t>
                      </a:r>
                    </a:p>
                  </a:txBody>
                  <a:tcPr marL="5440" marR="5440" marT="54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CO" sz="1200" b="0" i="0" u="none" strike="noStrike">
                          <a:solidFill>
                            <a:srgbClr val="000000"/>
                          </a:solidFill>
                          <a:effectLst/>
                          <a:latin typeface="Arial" panose="020B0604020202020204" pitchFamily="34" charset="0"/>
                        </a:rPr>
                        <a:t>Entregable 3. Nota de Estudio Final</a:t>
                      </a:r>
                    </a:p>
                  </a:txBody>
                  <a:tcPr marL="5440" marR="5440" marT="54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ES" sz="1200" b="0" i="0" u="none" strike="noStrike" dirty="0">
                          <a:solidFill>
                            <a:srgbClr val="000000"/>
                          </a:solidFill>
                          <a:effectLst/>
                          <a:latin typeface="Arial" panose="020B0604020202020204" pitchFamily="34" charset="0"/>
                        </a:rPr>
                        <a:t>Expertos y Equipos de Trabajo</a:t>
                      </a:r>
                    </a:p>
                  </a:txBody>
                  <a:tcPr marL="5440" marR="5440" marT="54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CO" sz="1200" b="0" i="0" u="none" strike="noStrike">
                          <a:solidFill>
                            <a:srgbClr val="000000"/>
                          </a:solidFill>
                          <a:effectLst/>
                          <a:latin typeface="Arial" panose="020B0604020202020204" pitchFamily="34" charset="0"/>
                        </a:rPr>
                        <a:t>19 de noviembre de 2020</a:t>
                      </a:r>
                    </a:p>
                  </a:txBody>
                  <a:tcPr marL="5440" marR="5440" marT="54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695554569"/>
                  </a:ext>
                </a:extLst>
              </a:tr>
              <a:tr h="508533">
                <a:tc>
                  <a:txBody>
                    <a:bodyPr/>
                    <a:lstStyle/>
                    <a:p>
                      <a:pPr algn="ctr" fontAlgn="ctr"/>
                      <a:r>
                        <a:rPr lang="es-CO" sz="1200" b="0" i="0" u="none" strike="noStrike">
                          <a:solidFill>
                            <a:srgbClr val="000000"/>
                          </a:solidFill>
                          <a:effectLst/>
                          <a:latin typeface="Arial" panose="020B0604020202020204" pitchFamily="34" charset="0"/>
                        </a:rPr>
                        <a:t>16</a:t>
                      </a:r>
                    </a:p>
                  </a:txBody>
                  <a:tcPr marL="5440" marR="5440" marT="54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ES" sz="1200" b="0" i="0" u="none" strike="noStrike">
                          <a:solidFill>
                            <a:srgbClr val="000000"/>
                          </a:solidFill>
                          <a:effectLst/>
                          <a:latin typeface="Arial" panose="020B0604020202020204" pitchFamily="34" charset="0"/>
                        </a:rPr>
                        <a:t>Ajustes y Revisión por parte del Equipo de Apoyo y Dirección General</a:t>
                      </a:r>
                    </a:p>
                  </a:txBody>
                  <a:tcPr marL="5440" marR="5440" marT="54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pt-BR" sz="1200" b="0" i="0" u="none" strike="noStrike" dirty="0">
                          <a:solidFill>
                            <a:srgbClr val="000000"/>
                          </a:solidFill>
                          <a:effectLst/>
                          <a:latin typeface="Arial" panose="020B0604020202020204" pitchFamily="34" charset="0"/>
                        </a:rPr>
                        <a:t>SUBDIR GRAL - SSOAC- SSO- OAP-CEA</a:t>
                      </a:r>
                    </a:p>
                  </a:txBody>
                  <a:tcPr marL="5440" marR="5440" marT="54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CO" sz="1200" b="0" i="0" u="none" strike="noStrike" dirty="0">
                          <a:solidFill>
                            <a:srgbClr val="000000"/>
                          </a:solidFill>
                          <a:effectLst/>
                          <a:latin typeface="Arial" panose="020B0604020202020204" pitchFamily="34" charset="0"/>
                        </a:rPr>
                        <a:t>19 de noviembre de 2020</a:t>
                      </a:r>
                    </a:p>
                  </a:txBody>
                  <a:tcPr marL="5440" marR="5440" marT="54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690311642"/>
                  </a:ext>
                </a:extLst>
              </a:tr>
              <a:tr h="508533">
                <a:tc>
                  <a:txBody>
                    <a:bodyPr/>
                    <a:lstStyle/>
                    <a:p>
                      <a:pPr algn="ctr" fontAlgn="ctr"/>
                      <a:r>
                        <a:rPr lang="es-CO" sz="1200" b="0" i="0" u="none" strike="noStrike">
                          <a:solidFill>
                            <a:srgbClr val="000000"/>
                          </a:solidFill>
                          <a:effectLst/>
                          <a:latin typeface="Arial" panose="020B0604020202020204" pitchFamily="34" charset="0"/>
                        </a:rPr>
                        <a:t>17</a:t>
                      </a:r>
                    </a:p>
                  </a:txBody>
                  <a:tcPr marL="5440" marR="5440" marT="54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ES" sz="1200" b="0" i="0" u="none" strike="noStrike">
                          <a:solidFill>
                            <a:srgbClr val="000000"/>
                          </a:solidFill>
                          <a:effectLst/>
                          <a:latin typeface="Arial" panose="020B0604020202020204" pitchFamily="34" charset="0"/>
                        </a:rPr>
                        <a:t>Aprobación Notas de Estudio para Socialización.</a:t>
                      </a:r>
                      <a:br>
                        <a:rPr lang="es-ES" sz="1200" b="0" i="0" u="none" strike="noStrike">
                          <a:solidFill>
                            <a:srgbClr val="000000"/>
                          </a:solidFill>
                          <a:effectLst/>
                          <a:latin typeface="Arial" panose="020B0604020202020204" pitchFamily="34" charset="0"/>
                        </a:rPr>
                      </a:br>
                      <a:r>
                        <a:rPr lang="es-ES" sz="1200" b="0" i="0" u="none" strike="noStrike">
                          <a:solidFill>
                            <a:srgbClr val="000000"/>
                          </a:solidFill>
                          <a:effectLst/>
                          <a:latin typeface="Arial" panose="020B0604020202020204" pitchFamily="34" charset="0"/>
                        </a:rPr>
                        <a:t>Publicación P.Web</a:t>
                      </a:r>
                    </a:p>
                  </a:txBody>
                  <a:tcPr marL="5440" marR="5440" marT="54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CO" sz="1200" b="0" i="0" u="none" strike="noStrike" dirty="0">
                          <a:solidFill>
                            <a:srgbClr val="000000"/>
                          </a:solidFill>
                          <a:effectLst/>
                          <a:latin typeface="Arial" panose="020B0604020202020204" pitchFamily="34" charset="0"/>
                        </a:rPr>
                        <a:t>DIR GRAL-SUBIR GRAL -OAP-CEA</a:t>
                      </a:r>
                    </a:p>
                  </a:txBody>
                  <a:tcPr marL="5440" marR="5440" marT="54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CO" sz="1200" b="0" i="0" u="none" strike="noStrike" dirty="0">
                          <a:solidFill>
                            <a:srgbClr val="000000"/>
                          </a:solidFill>
                          <a:effectLst/>
                          <a:latin typeface="Arial" panose="020B0604020202020204" pitchFamily="34" charset="0"/>
                        </a:rPr>
                        <a:t>20 de noviembre de 2020</a:t>
                      </a:r>
                    </a:p>
                  </a:txBody>
                  <a:tcPr marL="5440" marR="5440" marT="54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528048623"/>
                  </a:ext>
                </a:extLst>
              </a:tr>
              <a:tr h="341015">
                <a:tc>
                  <a:txBody>
                    <a:bodyPr/>
                    <a:lstStyle/>
                    <a:p>
                      <a:pPr algn="ctr" fontAlgn="ctr"/>
                      <a:r>
                        <a:rPr lang="es-CO" sz="1200" b="0" i="0" u="none" strike="noStrike">
                          <a:solidFill>
                            <a:srgbClr val="000000"/>
                          </a:solidFill>
                          <a:effectLst/>
                          <a:latin typeface="Arial" panose="020B0604020202020204" pitchFamily="34" charset="0"/>
                        </a:rPr>
                        <a:t>18</a:t>
                      </a:r>
                    </a:p>
                  </a:txBody>
                  <a:tcPr marL="5440" marR="5440" marT="54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ES" sz="1200" b="0" i="0" u="none" strike="noStrike">
                          <a:solidFill>
                            <a:srgbClr val="000000"/>
                          </a:solidFill>
                          <a:effectLst/>
                          <a:latin typeface="Arial" panose="020B0604020202020204" pitchFamily="34" charset="0"/>
                        </a:rPr>
                        <a:t>Socialización Publicación Notas de Estudio</a:t>
                      </a:r>
                    </a:p>
                  </a:txBody>
                  <a:tcPr marL="5440" marR="5440" marT="54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CO" sz="1200" b="0" i="0" u="none" strike="noStrike" dirty="0">
                          <a:solidFill>
                            <a:srgbClr val="000000"/>
                          </a:solidFill>
                          <a:effectLst/>
                          <a:latin typeface="Arial" panose="020B0604020202020204" pitchFamily="34" charset="0"/>
                        </a:rPr>
                        <a:t>GRUPO COMUNICACIÓN Y PRENSA</a:t>
                      </a:r>
                    </a:p>
                  </a:txBody>
                  <a:tcPr marL="5440" marR="5440" marT="54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CO" sz="1200" b="0" i="0" u="none" strike="noStrike" dirty="0">
                          <a:solidFill>
                            <a:srgbClr val="000000"/>
                          </a:solidFill>
                          <a:effectLst/>
                          <a:latin typeface="Arial" panose="020B0604020202020204" pitchFamily="34" charset="0"/>
                        </a:rPr>
                        <a:t>20 de noviembre de 2020</a:t>
                      </a:r>
                    </a:p>
                  </a:txBody>
                  <a:tcPr marL="5440" marR="5440" marT="54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504679887"/>
                  </a:ext>
                </a:extLst>
              </a:tr>
              <a:tr h="341015">
                <a:tc>
                  <a:txBody>
                    <a:bodyPr/>
                    <a:lstStyle/>
                    <a:p>
                      <a:pPr algn="ctr" fontAlgn="ctr"/>
                      <a:r>
                        <a:rPr lang="es-CO" sz="1200" b="0" i="0" u="none" strike="noStrike">
                          <a:solidFill>
                            <a:srgbClr val="000000"/>
                          </a:solidFill>
                          <a:effectLst/>
                          <a:latin typeface="Arial" panose="020B0604020202020204" pitchFamily="34" charset="0"/>
                        </a:rPr>
                        <a:t>19</a:t>
                      </a:r>
                    </a:p>
                  </a:txBody>
                  <a:tcPr marL="5440" marR="5440" marT="54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CO" sz="1200" b="0" i="0" u="none" strike="noStrike" dirty="0">
                          <a:solidFill>
                            <a:srgbClr val="000000"/>
                          </a:solidFill>
                          <a:effectLst/>
                          <a:latin typeface="Arial" panose="020B0604020202020204" pitchFamily="34" charset="0"/>
                        </a:rPr>
                        <a:t>Realización FORO</a:t>
                      </a:r>
                    </a:p>
                  </a:txBody>
                  <a:tcPr marL="5440" marR="5440" marT="54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CO" sz="1200" b="0" i="0" u="none" strike="noStrike" dirty="0">
                          <a:solidFill>
                            <a:srgbClr val="000000"/>
                          </a:solidFill>
                          <a:effectLst/>
                          <a:latin typeface="Arial" panose="020B0604020202020204" pitchFamily="34" charset="0"/>
                        </a:rPr>
                        <a:t> </a:t>
                      </a:r>
                    </a:p>
                  </a:txBody>
                  <a:tcPr marL="5440" marR="5440" marT="54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s-ES" sz="1200" b="0" i="0" u="none" strike="noStrike" dirty="0">
                          <a:solidFill>
                            <a:srgbClr val="000000"/>
                          </a:solidFill>
                          <a:effectLst/>
                          <a:latin typeface="Arial" panose="020B0604020202020204" pitchFamily="34" charset="0"/>
                        </a:rPr>
                        <a:t>24 y 25 de noviembre de 2020</a:t>
                      </a:r>
                    </a:p>
                  </a:txBody>
                  <a:tcPr marL="5440" marR="5440" marT="54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658368718"/>
                  </a:ext>
                </a:extLst>
              </a:tr>
            </a:tbl>
          </a:graphicData>
        </a:graphic>
      </p:graphicFrame>
      <p:sp>
        <p:nvSpPr>
          <p:cNvPr id="8" name="Google Shape;251;p23">
            <a:extLst>
              <a:ext uri="{FF2B5EF4-FFF2-40B4-BE49-F238E27FC236}">
                <a16:creationId xmlns:a16="http://schemas.microsoft.com/office/drawing/2014/main" id="{3DB36BB7-2A55-4F69-8FAA-7A55F67643B3}"/>
              </a:ext>
            </a:extLst>
          </p:cNvPr>
          <p:cNvSpPr txBox="1">
            <a:spLocks/>
          </p:cNvSpPr>
          <p:nvPr/>
        </p:nvSpPr>
        <p:spPr>
          <a:xfrm>
            <a:off x="3657815" y="586663"/>
            <a:ext cx="4876369" cy="391109"/>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400" b="1">
                <a:latin typeface="Arial" panose="020B0604020202020204" pitchFamily="34" charset="0"/>
                <a:cs typeface="Arial" panose="020B0604020202020204" pitchFamily="34" charset="0"/>
              </a:rPr>
              <a:t>CRONOGRAMA </a:t>
            </a:r>
            <a:endParaRPr lang="es-ES" sz="2400" b="1" dirty="0">
              <a:solidFill>
                <a:srgbClr val="43434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9619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B4804D4-DC1C-42A6-8126-AACA214A62F3}"/>
              </a:ext>
            </a:extLst>
          </p:cNvPr>
          <p:cNvSpPr txBox="1"/>
          <p:nvPr/>
        </p:nvSpPr>
        <p:spPr>
          <a:xfrm>
            <a:off x="422873" y="1181689"/>
            <a:ext cx="5983790" cy="4621778"/>
          </a:xfrm>
          <a:prstGeom prst="rect">
            <a:avLst/>
          </a:prstGeom>
          <a:solidFill>
            <a:srgbClr val="DDDDDD"/>
          </a:solidFill>
          <a:effectLst>
            <a:outerShdw blurRad="63500" sx="102000" sy="102000" algn="ctr" rotWithShape="0">
              <a:prstClr val="black">
                <a:alpha val="40000"/>
              </a:prstClr>
            </a:outerShdw>
          </a:effectLst>
        </p:spPr>
        <p:txBody>
          <a:bodyPr wrap="square">
            <a:spAutoFit/>
          </a:bodyPr>
          <a:lstStyle/>
          <a:p>
            <a:pPr algn="ctr">
              <a:spcBef>
                <a:spcPts val="190"/>
              </a:spcBef>
            </a:pPr>
            <a:r>
              <a:rPr lang="es-CO" sz="1400" b="1" kern="1200" dirty="0">
                <a:effectLst/>
                <a:latin typeface="Arial" panose="020B0604020202020204" pitchFamily="34" charset="0"/>
                <a:ea typeface="+mn-ea"/>
                <a:cs typeface="Arial" panose="020B0604020202020204" pitchFamily="34" charset="0"/>
              </a:rPr>
              <a:t>Día 24 de Noviembre</a:t>
            </a:r>
          </a:p>
          <a:p>
            <a:pPr algn="ctr">
              <a:spcBef>
                <a:spcPts val="190"/>
              </a:spcBef>
            </a:pPr>
            <a:endParaRPr lang="es-CO" sz="1400" b="1" kern="1200" dirty="0">
              <a:effectLst/>
              <a:latin typeface="Arial" panose="020B0604020202020204" pitchFamily="34" charset="0"/>
              <a:ea typeface="+mn-ea"/>
              <a:cs typeface="Arial" panose="020B0604020202020204" pitchFamily="34" charset="0"/>
            </a:endParaRPr>
          </a:p>
          <a:p>
            <a:pPr algn="just">
              <a:spcBef>
                <a:spcPts val="190"/>
              </a:spcBef>
            </a:pPr>
            <a:r>
              <a:rPr lang="es-CO" sz="1400" kern="1200" dirty="0">
                <a:effectLst/>
                <a:latin typeface="Arial" panose="020B0604020202020204" pitchFamily="34" charset="0"/>
                <a:ea typeface="+mn-ea"/>
                <a:cs typeface="Arial" panose="020B0604020202020204" pitchFamily="34" charset="0"/>
              </a:rPr>
              <a:t>08:00 - 08:30 a.m.	Palabras de apertura	</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190"/>
              </a:spcBef>
            </a:pPr>
            <a:r>
              <a:rPr lang="es-CO" sz="1400" kern="1200" dirty="0">
                <a:effectLst/>
                <a:latin typeface="Arial" panose="020B0604020202020204" pitchFamily="34" charset="0"/>
                <a:ea typeface="+mn-ea"/>
                <a:cs typeface="Arial" panose="020B0604020202020204" pitchFamily="34" charset="0"/>
              </a:rPr>
              <a:t>08:30 - 09:00 a.m.	</a:t>
            </a:r>
            <a:r>
              <a:rPr lang="es-CO" sz="1400" b="1" kern="1200" dirty="0">
                <a:effectLst/>
                <a:latin typeface="Arial" panose="020B0604020202020204" pitchFamily="34" charset="0"/>
                <a:ea typeface="+mn-ea"/>
                <a:cs typeface="Arial" panose="020B0604020202020204" pitchFamily="34" charset="0"/>
              </a:rPr>
              <a:t>Institucionalidad</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190"/>
              </a:spcBef>
              <a:tabLst>
                <a:tab pos="1260475" algn="l"/>
              </a:tabLst>
            </a:pPr>
            <a:r>
              <a:rPr lang="es-CO" sz="1400" kern="1200" dirty="0">
                <a:effectLst/>
                <a:latin typeface="Arial" panose="020B0604020202020204" pitchFamily="34" charset="0"/>
                <a:ea typeface="+mn-ea"/>
                <a:cs typeface="Arial" panose="020B0604020202020204" pitchFamily="34" charset="0"/>
              </a:rPr>
              <a:t>09:00 - 09:30 a.m. 	Panel</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190"/>
              </a:spcBef>
            </a:pPr>
            <a:r>
              <a:rPr lang="es-CO" sz="1400" kern="1200" dirty="0">
                <a:effectLst/>
                <a:latin typeface="Arial" panose="020B0604020202020204" pitchFamily="34" charset="0"/>
                <a:ea typeface="+mn-ea"/>
                <a:cs typeface="Arial" panose="020B0604020202020204" pitchFamily="34" charset="0"/>
              </a:rPr>
              <a:t>09:30 - 10:00 a.m.	Sesión de preguntas</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190"/>
              </a:spcBef>
            </a:pPr>
            <a:r>
              <a:rPr lang="es-CO" sz="1400" kern="1200" dirty="0">
                <a:effectLst/>
                <a:latin typeface="Arial" panose="020B0604020202020204" pitchFamily="34" charset="0"/>
                <a:ea typeface="+mn-ea"/>
                <a:cs typeface="Arial" panose="020B0604020202020204" pitchFamily="34" charset="0"/>
              </a:rPr>
              <a:t>10:00 - 10:30 a.m.	</a:t>
            </a:r>
            <a:r>
              <a:rPr lang="es-CO" sz="1400" b="1" kern="1200" dirty="0">
                <a:effectLst/>
                <a:latin typeface="Arial" panose="020B0604020202020204" pitchFamily="34" charset="0"/>
                <a:ea typeface="+mn-ea"/>
                <a:cs typeface="Arial" panose="020B0604020202020204" pitchFamily="34" charset="0"/>
              </a:rPr>
              <a:t>Conectividad</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190"/>
              </a:spcBef>
            </a:pPr>
            <a:r>
              <a:rPr lang="es-CO" sz="1400" kern="1200" dirty="0">
                <a:effectLst/>
                <a:latin typeface="Arial" panose="020B0604020202020204" pitchFamily="34" charset="0"/>
                <a:ea typeface="+mn-ea"/>
                <a:cs typeface="Arial" panose="020B0604020202020204" pitchFamily="34" charset="0"/>
              </a:rPr>
              <a:t>10:30 - 11:00 a.m.	Panel</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190"/>
              </a:spcBef>
            </a:pPr>
            <a:r>
              <a:rPr lang="es-CO" sz="1400" kern="1200" dirty="0">
                <a:effectLst/>
                <a:latin typeface="Arial" panose="020B0604020202020204" pitchFamily="34" charset="0"/>
                <a:ea typeface="+mn-ea"/>
                <a:cs typeface="Arial" panose="020B0604020202020204" pitchFamily="34" charset="0"/>
              </a:rPr>
              <a:t>11:00 - 11:30 a.m.	Sesión de preguntas</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190"/>
              </a:spcBef>
            </a:pPr>
            <a:r>
              <a:rPr lang="es-CO" sz="1400" kern="1200" dirty="0">
                <a:effectLst/>
                <a:latin typeface="Arial" panose="020B0604020202020204" pitchFamily="34" charset="0"/>
                <a:ea typeface="+mn-ea"/>
                <a:cs typeface="Arial" panose="020B0604020202020204" pitchFamily="34" charset="0"/>
              </a:rPr>
              <a:t>11:30 - 12:00 p.m.	</a:t>
            </a:r>
            <a:r>
              <a:rPr lang="es-CO" sz="1400" b="1" kern="1200" dirty="0">
                <a:effectLst/>
                <a:latin typeface="Arial" panose="020B0604020202020204" pitchFamily="34" charset="0"/>
                <a:ea typeface="+mn-ea"/>
                <a:cs typeface="Arial" panose="020B0604020202020204" pitchFamily="34" charset="0"/>
              </a:rPr>
              <a:t>Recuperación de los Mercados</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190"/>
              </a:spcBef>
              <a:tabLst>
                <a:tab pos="1260475" algn="l"/>
              </a:tabLst>
            </a:pPr>
            <a:r>
              <a:rPr lang="es-CO" sz="1400" kern="1200" dirty="0">
                <a:effectLst/>
                <a:latin typeface="Arial" panose="020B0604020202020204" pitchFamily="34" charset="0"/>
                <a:ea typeface="+mn-ea"/>
                <a:cs typeface="Arial" panose="020B0604020202020204" pitchFamily="34" charset="0"/>
              </a:rPr>
              <a:t>12:00 - 12:30 p.m.	Panel</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190"/>
              </a:spcBef>
            </a:pPr>
            <a:r>
              <a:rPr lang="es-CO" sz="1400" kern="1200" dirty="0">
                <a:effectLst/>
                <a:latin typeface="Arial" panose="020B0604020202020204" pitchFamily="34" charset="0"/>
                <a:ea typeface="+mn-ea"/>
                <a:cs typeface="Arial" panose="020B0604020202020204" pitchFamily="34" charset="0"/>
              </a:rPr>
              <a:t>12:30 - 01:00 p.m.	Sesión de preguntas</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190"/>
              </a:spcBef>
            </a:pPr>
            <a:r>
              <a:rPr lang="es-CO" sz="1400" kern="1200" dirty="0">
                <a:effectLst/>
                <a:latin typeface="Arial" panose="020B0604020202020204" pitchFamily="34" charset="0"/>
                <a:ea typeface="+mn-ea"/>
                <a:cs typeface="Arial" panose="020B0604020202020204" pitchFamily="34" charset="0"/>
              </a:rPr>
              <a:t>01:00 - 02:30 p.m.	</a:t>
            </a:r>
            <a:r>
              <a:rPr lang="es-CO" sz="1400" b="1" kern="1200" dirty="0">
                <a:effectLst/>
                <a:latin typeface="Arial" panose="020B0604020202020204" pitchFamily="34" charset="0"/>
                <a:ea typeface="+mn-ea"/>
                <a:cs typeface="Arial" panose="020B0604020202020204" pitchFamily="34" charset="0"/>
              </a:rPr>
              <a:t>ALMUERZO LIBRE</a:t>
            </a:r>
          </a:p>
          <a:p>
            <a:pPr algn="just">
              <a:spcBef>
                <a:spcPts val="190"/>
              </a:spcBef>
            </a:pPr>
            <a:r>
              <a:rPr lang="es-CO" sz="1400" kern="1200" dirty="0">
                <a:effectLst/>
                <a:latin typeface="Arial" panose="020B0604020202020204" pitchFamily="34" charset="0"/>
                <a:ea typeface="+mn-ea"/>
                <a:cs typeface="Arial" panose="020B0604020202020204" pitchFamily="34" charset="0"/>
              </a:rPr>
              <a:t>02:30 - 03:00 p.m.	</a:t>
            </a:r>
            <a:r>
              <a:rPr lang="es-CO" sz="1400" b="1" kern="1200" dirty="0">
                <a:effectLst/>
                <a:latin typeface="Arial" panose="020B0604020202020204" pitchFamily="34" charset="0"/>
                <a:ea typeface="+mn-ea"/>
                <a:cs typeface="Arial" panose="020B0604020202020204" pitchFamily="34" charset="0"/>
              </a:rPr>
              <a:t>Competitividad</a:t>
            </a:r>
            <a:endParaRPr lang="es-CO" sz="1400" b="1"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190"/>
              </a:spcBef>
            </a:pPr>
            <a:r>
              <a:rPr lang="es-CO" sz="1400" kern="1200" dirty="0">
                <a:effectLst/>
                <a:latin typeface="Arial" panose="020B0604020202020204" pitchFamily="34" charset="0"/>
                <a:ea typeface="+mn-ea"/>
                <a:cs typeface="Arial" panose="020B0604020202020204" pitchFamily="34" charset="0"/>
              </a:rPr>
              <a:t>03:00 - 03:30 p.m.	Panel</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190"/>
              </a:spcBef>
            </a:pPr>
            <a:r>
              <a:rPr lang="es-CO" sz="1400" kern="1200" dirty="0">
                <a:effectLst/>
                <a:latin typeface="Arial" panose="020B0604020202020204" pitchFamily="34" charset="0"/>
                <a:ea typeface="+mn-ea"/>
                <a:cs typeface="Arial" panose="020B0604020202020204" pitchFamily="34" charset="0"/>
              </a:rPr>
              <a:t>03:30 - 04:00 p.m.	</a:t>
            </a:r>
            <a:r>
              <a:rPr kumimoji="0" lang="es-CO"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Sesión de preguntas</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190"/>
              </a:spcBef>
              <a:spcAft>
                <a:spcPts val="0"/>
              </a:spcAft>
              <a:buClr>
                <a:srgbClr val="000000"/>
              </a:buClr>
              <a:buSzTx/>
              <a:buFont typeface="Arial"/>
              <a:buNone/>
              <a:tabLst/>
              <a:defRPr/>
            </a:pPr>
            <a:r>
              <a:rPr lang="es-CO" sz="1400" kern="1200" dirty="0">
                <a:effectLst/>
                <a:latin typeface="Arial" panose="020B0604020202020204" pitchFamily="34" charset="0"/>
                <a:ea typeface="+mn-ea"/>
                <a:cs typeface="Arial" panose="020B0604020202020204" pitchFamily="34" charset="0"/>
              </a:rPr>
              <a:t>04:00 - 04:30 p.m.	</a:t>
            </a:r>
            <a:r>
              <a:rPr kumimoji="0" lang="es-CO" sz="14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Infraestructura y Sostenibilidad Ambiental</a:t>
            </a:r>
          </a:p>
          <a:p>
            <a:pPr marL="0" marR="0" lvl="0" indent="0" algn="just" defTabSz="914400" rtl="0" eaLnBrk="1" fontAlgn="auto" latinLnBrk="0" hangingPunct="1">
              <a:lnSpc>
                <a:spcPct val="100000"/>
              </a:lnSpc>
              <a:spcBef>
                <a:spcPts val="190"/>
              </a:spcBef>
              <a:spcAft>
                <a:spcPts val="0"/>
              </a:spcAft>
              <a:buClr>
                <a:srgbClr val="000000"/>
              </a:buClr>
              <a:buSzTx/>
              <a:buFont typeface="Arial"/>
              <a:buNone/>
              <a:tabLst/>
              <a:defRPr/>
            </a:pPr>
            <a:r>
              <a:rPr lang="es-CO" sz="1400" kern="1200" dirty="0">
                <a:effectLst/>
                <a:latin typeface="Arial" panose="020B0604020202020204" pitchFamily="34" charset="0"/>
                <a:ea typeface="+mn-ea"/>
                <a:cs typeface="Arial" panose="020B0604020202020204" pitchFamily="34" charset="0"/>
              </a:rPr>
              <a:t>04:30 - 05:00 p.m.	</a:t>
            </a:r>
            <a:r>
              <a:rPr kumimoji="0" lang="es-CO"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Panel</a:t>
            </a:r>
            <a:endParaRPr kumimoji="0" lang="es-CO"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a:p>
            <a:pPr algn="just">
              <a:spcBef>
                <a:spcPts val="190"/>
              </a:spcBef>
            </a:pPr>
            <a:r>
              <a:rPr kumimoji="0" lang="es-CO"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05:00 - 05:30 p.m.	</a:t>
            </a:r>
            <a:r>
              <a:rPr lang="es-CO" sz="1400" kern="1200" dirty="0">
                <a:effectLst/>
                <a:latin typeface="Arial" panose="020B0604020202020204" pitchFamily="34" charset="0"/>
                <a:ea typeface="+mn-ea"/>
                <a:cs typeface="Arial" panose="020B0604020202020204" pitchFamily="34" charset="0"/>
              </a:rPr>
              <a:t>Sesión de preguntas</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Google Shape;251;p23">
            <a:extLst>
              <a:ext uri="{FF2B5EF4-FFF2-40B4-BE49-F238E27FC236}">
                <a16:creationId xmlns:a16="http://schemas.microsoft.com/office/drawing/2014/main" id="{FCFF5688-97A0-41A9-9F15-18B1A2C337E4}"/>
              </a:ext>
            </a:extLst>
          </p:cNvPr>
          <p:cNvSpPr txBox="1">
            <a:spLocks/>
          </p:cNvSpPr>
          <p:nvPr/>
        </p:nvSpPr>
        <p:spPr>
          <a:xfrm>
            <a:off x="5220585" y="491050"/>
            <a:ext cx="1978261" cy="53545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000"/>
              <a:buFont typeface="Anton"/>
              <a:buNone/>
              <a:defRPr sz="2000" b="0" i="0" u="none" strike="noStrike" cap="none">
                <a:solidFill>
                  <a:srgbClr val="434343"/>
                </a:solidFill>
                <a:latin typeface="Anton"/>
                <a:ea typeface="Anton"/>
                <a:cs typeface="Anton"/>
                <a:sym typeface="Anton"/>
              </a:defRPr>
            </a:lvl1pPr>
            <a:lvl2pPr marR="0" lvl="1"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2pPr>
            <a:lvl3pPr marR="0" lvl="2"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3pPr>
            <a:lvl4pPr marR="0" lvl="3"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4pPr>
            <a:lvl5pPr marR="0" lvl="4"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5pPr>
            <a:lvl6pPr marR="0" lvl="5"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6pPr>
            <a:lvl7pPr marR="0" lvl="6"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7pPr>
            <a:lvl8pPr marR="0" lvl="7"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8pPr>
            <a:lvl9pPr marR="0" lvl="8"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9pPr>
          </a:lstStyle>
          <a:p>
            <a:pPr algn="ctr"/>
            <a:r>
              <a:rPr lang="es-ES" sz="3200" b="1" dirty="0">
                <a:latin typeface="Arial" panose="020B0604020202020204" pitchFamily="34" charset="0"/>
                <a:cs typeface="Arial" panose="020B0604020202020204" pitchFamily="34" charset="0"/>
              </a:rPr>
              <a:t>AGENDA</a:t>
            </a:r>
          </a:p>
        </p:txBody>
      </p:sp>
      <p:pic>
        <p:nvPicPr>
          <p:cNvPr id="8194" name="Picture 2" descr="My Day Reminder: organiza tus actividades junto a esta agenda virtual  Android | ABCbits">
            <a:extLst>
              <a:ext uri="{FF2B5EF4-FFF2-40B4-BE49-F238E27FC236}">
                <a16:creationId xmlns:a16="http://schemas.microsoft.com/office/drawing/2014/main" id="{278BEBAE-3163-427D-BA2A-13A479DA92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399" y="2200164"/>
            <a:ext cx="4285142" cy="285156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470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51;p23">
            <a:extLst>
              <a:ext uri="{FF2B5EF4-FFF2-40B4-BE49-F238E27FC236}">
                <a16:creationId xmlns:a16="http://schemas.microsoft.com/office/drawing/2014/main" id="{FCFF5688-97A0-41A9-9F15-18B1A2C337E4}"/>
              </a:ext>
            </a:extLst>
          </p:cNvPr>
          <p:cNvSpPr txBox="1">
            <a:spLocks/>
          </p:cNvSpPr>
          <p:nvPr/>
        </p:nvSpPr>
        <p:spPr>
          <a:xfrm>
            <a:off x="5328402" y="649209"/>
            <a:ext cx="1978261" cy="53545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000"/>
              <a:buFont typeface="Anton"/>
              <a:buNone/>
              <a:defRPr sz="2000" b="0" i="0" u="none" strike="noStrike" cap="none">
                <a:solidFill>
                  <a:srgbClr val="434343"/>
                </a:solidFill>
                <a:latin typeface="Anton"/>
                <a:ea typeface="Anton"/>
                <a:cs typeface="Anton"/>
                <a:sym typeface="Anton"/>
              </a:defRPr>
            </a:lvl1pPr>
            <a:lvl2pPr marR="0" lvl="1"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2pPr>
            <a:lvl3pPr marR="0" lvl="2"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3pPr>
            <a:lvl4pPr marR="0" lvl="3"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4pPr>
            <a:lvl5pPr marR="0" lvl="4"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5pPr>
            <a:lvl6pPr marR="0" lvl="5"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6pPr>
            <a:lvl7pPr marR="0" lvl="6"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7pPr>
            <a:lvl8pPr marR="0" lvl="7"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8pPr>
            <a:lvl9pPr marR="0" lvl="8"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9pPr>
          </a:lstStyle>
          <a:p>
            <a:pPr algn="ctr"/>
            <a:r>
              <a:rPr lang="es-ES" sz="3200" b="1" dirty="0">
                <a:latin typeface="Arial" panose="020B0604020202020204" pitchFamily="34" charset="0"/>
                <a:cs typeface="Arial" panose="020B0604020202020204" pitchFamily="34" charset="0"/>
              </a:rPr>
              <a:t>AGENDA</a:t>
            </a:r>
          </a:p>
        </p:txBody>
      </p:sp>
      <p:sp>
        <p:nvSpPr>
          <p:cNvPr id="5" name="CuadroTexto 4">
            <a:extLst>
              <a:ext uri="{FF2B5EF4-FFF2-40B4-BE49-F238E27FC236}">
                <a16:creationId xmlns:a16="http://schemas.microsoft.com/office/drawing/2014/main" id="{4DA958C3-4976-4EC9-A3CA-9DC69512EFE7}"/>
              </a:ext>
            </a:extLst>
          </p:cNvPr>
          <p:cNvSpPr txBox="1"/>
          <p:nvPr/>
        </p:nvSpPr>
        <p:spPr>
          <a:xfrm>
            <a:off x="227963" y="1662009"/>
            <a:ext cx="8569033" cy="3533981"/>
          </a:xfrm>
          <a:prstGeom prst="rect">
            <a:avLst/>
          </a:prstGeom>
          <a:solidFill>
            <a:srgbClr val="DDDDDD"/>
          </a:solidFill>
          <a:effectLst>
            <a:outerShdw blurRad="63500" sx="102000" sy="102000" algn="ctr" rotWithShape="0">
              <a:prstClr val="black">
                <a:alpha val="40000"/>
              </a:prstClr>
            </a:outerShdw>
          </a:effectLst>
        </p:spPr>
        <p:txBody>
          <a:bodyPr wrap="square">
            <a:spAutoFit/>
          </a:bodyPr>
          <a:lstStyle/>
          <a:p>
            <a:pPr algn="ctr">
              <a:lnSpc>
                <a:spcPct val="107000"/>
              </a:lnSpc>
              <a:spcAft>
                <a:spcPts val="800"/>
              </a:spcAft>
            </a:pPr>
            <a:r>
              <a:rPr lang="es-CO" sz="1400" b="1" dirty="0">
                <a:effectLst/>
                <a:latin typeface="Arial" panose="020B0604020202020204" pitchFamily="34" charset="0"/>
                <a:ea typeface="Calibri" panose="020F0502020204030204" pitchFamily="34" charset="0"/>
                <a:cs typeface="Arial" panose="020B0604020202020204" pitchFamily="34" charset="0"/>
              </a:rPr>
              <a:t>Día 25 de noviembre</a:t>
            </a:r>
            <a:endParaRPr lang="es-CO" sz="1400" dirty="0">
              <a:effectLst/>
              <a:latin typeface="Arial" panose="020B0604020202020204" pitchFamily="34" charset="0"/>
              <a:ea typeface="Calibri" panose="020F0502020204030204" pitchFamily="34" charset="0"/>
              <a:cs typeface="Arial" panose="020B0604020202020204" pitchFamily="34" charset="0"/>
            </a:endParaRPr>
          </a:p>
          <a:p>
            <a:pPr algn="just">
              <a:spcBef>
                <a:spcPts val="190"/>
              </a:spcBef>
            </a:pPr>
            <a:r>
              <a:rPr lang="es-CO" sz="1400" b="1" kern="1200" dirty="0">
                <a:effectLst/>
                <a:latin typeface="Arial" panose="020B0604020202020204" pitchFamily="34" charset="0"/>
                <a:ea typeface="+mn-ea"/>
                <a:cs typeface="Arial" panose="020B0604020202020204" pitchFamily="34" charset="0"/>
              </a:rPr>
              <a:t>08:00 - 08:30 a.m.	Industria Aeronáutica y Cadena de Suministro</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190"/>
              </a:spcBef>
            </a:pPr>
            <a:r>
              <a:rPr lang="es-CO" sz="1400" kern="1200" dirty="0">
                <a:effectLst/>
                <a:latin typeface="Arial" panose="020B0604020202020204" pitchFamily="34" charset="0"/>
                <a:ea typeface="+mn-ea"/>
                <a:cs typeface="Arial" panose="020B0604020202020204" pitchFamily="34" charset="0"/>
              </a:rPr>
              <a:t>08:30 - 09:00 a.m. 	Panel</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190"/>
              </a:spcBef>
            </a:pPr>
            <a:r>
              <a:rPr lang="es-CO" sz="1400" kern="1200" dirty="0">
                <a:effectLst/>
                <a:latin typeface="Arial" panose="020B0604020202020204" pitchFamily="34" charset="0"/>
                <a:ea typeface="+mn-ea"/>
                <a:cs typeface="Arial" panose="020B0604020202020204" pitchFamily="34" charset="0"/>
              </a:rPr>
              <a:t>09:00 - 09:30 a.m. 	Sesión de preguntas</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190"/>
              </a:spcBef>
            </a:pPr>
            <a:r>
              <a:rPr lang="es-CO" sz="1400" b="1" kern="1200" dirty="0">
                <a:effectLst/>
                <a:latin typeface="Arial" panose="020B0604020202020204" pitchFamily="34" charset="0"/>
                <a:ea typeface="+mn-ea"/>
                <a:cs typeface="Arial" panose="020B0604020202020204" pitchFamily="34" charset="0"/>
              </a:rPr>
              <a:t>09:30 - 10:00 a.m.	Conferencia Experto Internacional. </a:t>
            </a:r>
            <a:r>
              <a:rPr lang="es-CO" sz="1400" kern="1200" dirty="0">
                <a:effectLst/>
                <a:latin typeface="Arial" panose="020B0604020202020204" pitchFamily="34" charset="0"/>
                <a:ea typeface="+mn-ea"/>
                <a:cs typeface="Arial" panose="020B0604020202020204" pitchFamily="34" charset="0"/>
              </a:rPr>
              <a:t>Señor Fabio </a:t>
            </a:r>
            <a:r>
              <a:rPr lang="es-CO" sz="1400" kern="1200" dirty="0" err="1">
                <a:effectLst/>
                <a:latin typeface="Arial" panose="020B0604020202020204" pitchFamily="34" charset="0"/>
                <a:ea typeface="+mn-ea"/>
                <a:cs typeface="Arial" panose="020B0604020202020204" pitchFamily="34" charset="0"/>
              </a:rPr>
              <a:t>Rabbani</a:t>
            </a:r>
            <a:r>
              <a:rPr lang="es-CO" sz="1400" kern="1200" dirty="0">
                <a:effectLst/>
                <a:latin typeface="Arial" panose="020B0604020202020204" pitchFamily="34" charset="0"/>
                <a:ea typeface="+mn-ea"/>
                <a:cs typeface="Arial" panose="020B0604020202020204" pitchFamily="34" charset="0"/>
              </a:rPr>
              <a:t> Director de la Oficina                                 		Regional Sudamérica (SAM) de la OACI</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190"/>
              </a:spcBef>
            </a:pPr>
            <a:r>
              <a:rPr lang="es-CO" sz="1400" b="1" kern="1200" dirty="0">
                <a:effectLst/>
                <a:latin typeface="Arial" panose="020B0604020202020204" pitchFamily="34" charset="0"/>
                <a:ea typeface="+mn-ea"/>
                <a:cs typeface="Arial" panose="020B0604020202020204" pitchFamily="34" charset="0"/>
              </a:rPr>
              <a:t>10:00 - 10:30 a.m.	Seguridad Operacional y de la Aviación Civil y Bioseguridad </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190"/>
              </a:spcBef>
            </a:pPr>
            <a:r>
              <a:rPr lang="es-CO" sz="1400" kern="1200" dirty="0">
                <a:effectLst/>
                <a:latin typeface="Arial" panose="020B0604020202020204" pitchFamily="34" charset="0"/>
                <a:ea typeface="+mn-ea"/>
                <a:cs typeface="Arial" panose="020B0604020202020204" pitchFamily="34" charset="0"/>
              </a:rPr>
              <a:t>10:30 - 11:00 a.m. 	Panel</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190"/>
              </a:spcBef>
            </a:pPr>
            <a:r>
              <a:rPr lang="es-CO" sz="1400" kern="1200" dirty="0">
                <a:effectLst/>
                <a:latin typeface="Arial" panose="020B0604020202020204" pitchFamily="34" charset="0"/>
                <a:ea typeface="+mn-ea"/>
                <a:cs typeface="Arial" panose="020B0604020202020204" pitchFamily="34" charset="0"/>
              </a:rPr>
              <a:t>11:00 - 11:30 a.m. 	Sesión de preguntas</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190"/>
              </a:spcBef>
            </a:pPr>
            <a:r>
              <a:rPr lang="es-CO" sz="1400" b="1" kern="1200" dirty="0">
                <a:effectLst/>
                <a:latin typeface="Arial" panose="020B0604020202020204" pitchFamily="34" charset="0"/>
                <a:ea typeface="+mn-ea"/>
                <a:cs typeface="Arial" panose="020B0604020202020204" pitchFamily="34" charset="0"/>
              </a:rPr>
              <a:t>11:30 - 12:00 a.m. 	Desarrollo del Talento Humano en el Sector</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190"/>
              </a:spcBef>
            </a:pPr>
            <a:r>
              <a:rPr lang="es-CO" sz="1400" kern="1200" dirty="0">
                <a:effectLst/>
                <a:latin typeface="Arial" panose="020B0604020202020204" pitchFamily="34" charset="0"/>
                <a:ea typeface="+mn-ea"/>
                <a:cs typeface="Arial" panose="020B0604020202020204" pitchFamily="34" charset="0"/>
              </a:rPr>
              <a:t>12:00 - 12:30 p.m.	Panel </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190"/>
              </a:spcBef>
            </a:pPr>
            <a:r>
              <a:rPr lang="es-CO" sz="1400" kern="1200" dirty="0">
                <a:effectLst/>
                <a:latin typeface="Arial" panose="020B0604020202020204" pitchFamily="34" charset="0"/>
                <a:ea typeface="+mn-ea"/>
                <a:cs typeface="Arial" panose="020B0604020202020204" pitchFamily="34" charset="0"/>
              </a:rPr>
              <a:t>12:30 - 1:00 p.m. 	Sesión de preguntas</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190"/>
              </a:spcBef>
            </a:pPr>
            <a:r>
              <a:rPr lang="es-CO" sz="1400" kern="1200" dirty="0">
                <a:effectLst/>
                <a:latin typeface="Arial" panose="020B0604020202020204" pitchFamily="34" charset="0"/>
                <a:ea typeface="+mn-ea"/>
                <a:cs typeface="Arial" panose="020B0604020202020204" pitchFamily="34" charset="0"/>
              </a:rPr>
              <a:t> 1:00 - 1:30 pm	</a:t>
            </a:r>
            <a:r>
              <a:rPr lang="es-CO" sz="1400" b="1" kern="1200" dirty="0">
                <a:effectLst/>
                <a:latin typeface="Arial" panose="020B0604020202020204" pitchFamily="34" charset="0"/>
                <a:ea typeface="+mn-ea"/>
                <a:cs typeface="Arial" panose="020B0604020202020204" pitchFamily="34" charset="0"/>
              </a:rPr>
              <a:t>Conclusiones y Recomendaciones</a:t>
            </a:r>
            <a:r>
              <a:rPr lang="es-CO" sz="1400" kern="1200" dirty="0">
                <a:effectLst/>
                <a:latin typeface="Arial" panose="020B0604020202020204" pitchFamily="34" charset="0"/>
                <a:ea typeface="+mn-ea"/>
                <a:cs typeface="Arial" panose="020B0604020202020204" pitchFamily="34" charset="0"/>
              </a:rPr>
              <a:t> </a:t>
            </a:r>
            <a:endParaRPr lang="es-CO" sz="1400" dirty="0">
              <a:latin typeface="Arial" panose="020B0604020202020204" pitchFamily="34" charset="0"/>
              <a:ea typeface="+mn-ea"/>
              <a:cs typeface="Arial" panose="020B0604020202020204" pitchFamily="34" charset="0"/>
            </a:endParaRPr>
          </a:p>
          <a:p>
            <a:pPr algn="just">
              <a:spcBef>
                <a:spcPts val="190"/>
              </a:spcBef>
            </a:pPr>
            <a:r>
              <a:rPr lang="es-CO" sz="1400" kern="1200" dirty="0">
                <a:effectLst/>
                <a:latin typeface="Arial" panose="020B0604020202020204" pitchFamily="34" charset="0"/>
                <a:ea typeface="+mn-ea"/>
                <a:cs typeface="Arial" panose="020B0604020202020204" pitchFamily="34" charset="0"/>
              </a:rPr>
              <a:t> 1.30 pm	Cierre	</a:t>
            </a:r>
            <a:endParaRPr lang="es-CO" sz="14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170" name="Picture 2" descr="Cómo organizar la agenda digital que tienes en tu móvil?">
            <a:extLst>
              <a:ext uri="{FF2B5EF4-FFF2-40B4-BE49-F238E27FC236}">
                <a16:creationId xmlns:a16="http://schemas.microsoft.com/office/drawing/2014/main" id="{549D723B-2E3A-4CCD-AA9B-3E82A14D0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3251" y="2261381"/>
            <a:ext cx="3006207" cy="210883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022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8969580C-539A-4CF6-8B9D-AA10B715D2F0}"/>
              </a:ext>
            </a:extLst>
          </p:cNvPr>
          <p:cNvSpPr txBox="1"/>
          <p:nvPr/>
        </p:nvSpPr>
        <p:spPr>
          <a:xfrm>
            <a:off x="1712316" y="1863136"/>
            <a:ext cx="3788229" cy="646331"/>
          </a:xfrm>
          <a:prstGeom prst="rect">
            <a:avLst/>
          </a:prstGeom>
          <a:noFill/>
        </p:spPr>
        <p:txBody>
          <a:bodyPr wrap="square">
            <a:spAutoFit/>
          </a:bodyPr>
          <a:lstStyle/>
          <a:p>
            <a:pPr algn="ctr"/>
            <a:r>
              <a:rPr lang="es-CO" sz="3600" b="1" dirty="0">
                <a:solidFill>
                  <a:schemeClr val="accent1">
                    <a:lumMod val="50000"/>
                  </a:schemeClr>
                </a:solidFill>
                <a:latin typeface="Arial" panose="020B0604020202020204" pitchFamily="34" charset="0"/>
                <a:cs typeface="Arial" panose="020B0604020202020204" pitchFamily="34" charset="0"/>
              </a:rPr>
              <a:t>OBJETIVO</a:t>
            </a:r>
            <a:endParaRPr lang="es-CO" sz="3600" dirty="0">
              <a:solidFill>
                <a:schemeClr val="accent1">
                  <a:lumMod val="50000"/>
                </a:schemeClr>
              </a:solidFill>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AAD3BA21-C83C-4BDF-A240-140011551ADC}"/>
              </a:ext>
            </a:extLst>
          </p:cNvPr>
          <p:cNvSpPr/>
          <p:nvPr/>
        </p:nvSpPr>
        <p:spPr>
          <a:xfrm>
            <a:off x="1509190" y="2767280"/>
            <a:ext cx="3991355" cy="1323439"/>
          </a:xfrm>
          <a:prstGeom prst="rect">
            <a:avLst/>
          </a:prstGeom>
        </p:spPr>
        <p:txBody>
          <a:bodyPr wrap="square">
            <a:spAutoFit/>
          </a:bodyPr>
          <a:lstStyle/>
          <a:p>
            <a:pPr algn="just"/>
            <a:r>
              <a:rPr lang="es-CO" sz="2000" b="1" dirty="0">
                <a:latin typeface="Arial" panose="020B0604020202020204" pitchFamily="34" charset="0"/>
                <a:cs typeface="Arial" panose="020B0604020202020204" pitchFamily="34" charset="0"/>
              </a:rPr>
              <a:t>Revisar el Plan Estratégico Aeronáutico 2030 de cara a los retos de la pospandemia COVID-19 </a:t>
            </a:r>
            <a:r>
              <a:rPr lang="es-CO" sz="2000" dirty="0">
                <a:latin typeface="Arial" panose="020B0604020202020204" pitchFamily="34" charset="0"/>
                <a:cs typeface="Arial" panose="020B0604020202020204" pitchFamily="34" charset="0"/>
              </a:rPr>
              <a:t> </a:t>
            </a:r>
          </a:p>
        </p:txBody>
      </p:sp>
      <p:pic>
        <p:nvPicPr>
          <p:cNvPr id="12" name="Imagen 11">
            <a:extLst>
              <a:ext uri="{FF2B5EF4-FFF2-40B4-BE49-F238E27FC236}">
                <a16:creationId xmlns:a16="http://schemas.microsoft.com/office/drawing/2014/main" id="{2709E249-5097-4EE3-ACC1-F42AF05BAB0A}"/>
              </a:ext>
            </a:extLst>
          </p:cNvPr>
          <p:cNvPicPr>
            <a:picLocks noChangeAspect="1"/>
          </p:cNvPicPr>
          <p:nvPr/>
        </p:nvPicPr>
        <p:blipFill>
          <a:blip r:embed="rId2"/>
          <a:stretch>
            <a:fillRect/>
          </a:stretch>
        </p:blipFill>
        <p:spPr>
          <a:xfrm>
            <a:off x="6290821" y="903275"/>
            <a:ext cx="5337963" cy="44451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8271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51;p23">
            <a:extLst>
              <a:ext uri="{FF2B5EF4-FFF2-40B4-BE49-F238E27FC236}">
                <a16:creationId xmlns:a16="http://schemas.microsoft.com/office/drawing/2014/main" id="{B5303770-902B-4081-982D-DA1773C2BED4}"/>
              </a:ext>
            </a:extLst>
          </p:cNvPr>
          <p:cNvSpPr txBox="1">
            <a:spLocks/>
          </p:cNvSpPr>
          <p:nvPr/>
        </p:nvSpPr>
        <p:spPr>
          <a:xfrm>
            <a:off x="4919870" y="556591"/>
            <a:ext cx="3004929" cy="647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000"/>
              <a:buFont typeface="Anton"/>
              <a:buNone/>
              <a:defRPr sz="2000" b="0" i="0" u="none" strike="noStrike" cap="none">
                <a:solidFill>
                  <a:srgbClr val="434343"/>
                </a:solidFill>
                <a:latin typeface="Anton"/>
                <a:ea typeface="Anton"/>
                <a:cs typeface="Anton"/>
                <a:sym typeface="Anton"/>
              </a:defRPr>
            </a:lvl1pPr>
            <a:lvl2pPr marR="0" lvl="1"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2pPr>
            <a:lvl3pPr marR="0" lvl="2"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3pPr>
            <a:lvl4pPr marR="0" lvl="3"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4pPr>
            <a:lvl5pPr marR="0" lvl="4"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5pPr>
            <a:lvl6pPr marR="0" lvl="5"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6pPr>
            <a:lvl7pPr marR="0" lvl="6"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7pPr>
            <a:lvl8pPr marR="0" lvl="7"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8pPr>
            <a:lvl9pPr marR="0" lvl="8"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9pPr>
          </a:lstStyle>
          <a:p>
            <a:pPr algn="ctr"/>
            <a:r>
              <a:rPr lang="es-ES" sz="2400" b="1" dirty="0">
                <a:latin typeface="Arial" panose="020B0604020202020204" pitchFamily="34" charset="0"/>
                <a:cs typeface="Arial" panose="020B0604020202020204" pitchFamily="34" charset="0"/>
              </a:rPr>
              <a:t>PROGRAMA</a:t>
            </a:r>
          </a:p>
          <a:p>
            <a:pPr algn="ctr"/>
            <a:r>
              <a:rPr lang="es-ES" sz="1600" b="1" dirty="0">
                <a:latin typeface="Arial" panose="020B0604020202020204" pitchFamily="34" charset="0"/>
                <a:cs typeface="Arial" panose="020B0604020202020204" pitchFamily="34" charset="0"/>
              </a:rPr>
              <a:t>24 de Noviembre </a:t>
            </a:r>
          </a:p>
        </p:txBody>
      </p:sp>
      <p:sp>
        <p:nvSpPr>
          <p:cNvPr id="8" name="Rectángulo: esquinas redondeadas 7">
            <a:extLst>
              <a:ext uri="{FF2B5EF4-FFF2-40B4-BE49-F238E27FC236}">
                <a16:creationId xmlns:a16="http://schemas.microsoft.com/office/drawing/2014/main" id="{223EFB5E-C0E6-492B-87F8-157E56BAD0D4}"/>
              </a:ext>
            </a:extLst>
          </p:cNvPr>
          <p:cNvSpPr/>
          <p:nvPr/>
        </p:nvSpPr>
        <p:spPr>
          <a:xfrm>
            <a:off x="238188" y="1737469"/>
            <a:ext cx="4863900" cy="3815192"/>
          </a:xfrm>
          <a:prstGeom prst="round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Un espacio para revisar los retos planteados en el año 2018 y a la luz de los resultados del Estudio de Fortalecimiento Institucional identificar retos y oportunidades de su implementación que fortalezcan aún más el papel estratégico de la autoridad aeronáutica de la aviación civil. </a:t>
            </a:r>
            <a:endParaRPr lang="es-CO"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ES" sz="12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Aprovechar los desafíos y oportunidades de la pospandemia del COVID-19 para consolidar los roles de autoridad, de prestador del servicio y de investigación de accidentes para dinamizar el crecimiento del transporte aéreo, contribuyendo así a la aviación civil </a:t>
            </a:r>
            <a:r>
              <a:rPr lang="es-CO"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colombiana. </a:t>
            </a:r>
            <a:r>
              <a:rPr lang="es-ES" sz="12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Se discutirán estos aspectos y se compartirá la experiencia de otros países y las mejores prácticas, las medidas adoptadas, su aplicación y los retos futuros en materia de coordinación nacional, regional y global.</a:t>
            </a:r>
            <a:endParaRPr lang="es-CO" sz="12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0C8652F9-BBDE-405B-8C70-EA1A6FD82C2C}"/>
              </a:ext>
            </a:extLst>
          </p:cNvPr>
          <p:cNvSpPr txBox="1"/>
          <p:nvPr/>
        </p:nvSpPr>
        <p:spPr>
          <a:xfrm>
            <a:off x="5393635" y="1307377"/>
            <a:ext cx="5963478" cy="4092082"/>
          </a:xfrm>
          <a:prstGeom prst="rect">
            <a:avLst/>
          </a:prstGeom>
          <a:solidFill>
            <a:srgbClr val="DDDDDD"/>
          </a:solidFill>
          <a:ln>
            <a:noFill/>
          </a:ln>
          <a:effectLst>
            <a:outerShdw blurRad="63500" sx="102000" sy="102000" algn="ctr" rotWithShape="0">
              <a:prstClr val="black">
                <a:alpha val="40000"/>
              </a:prstClr>
            </a:outerShdw>
          </a:effectLst>
        </p:spPr>
        <p:txBody>
          <a:bodyPr wrap="square">
            <a:spAutoFit/>
          </a:bodyPr>
          <a:lstStyle/>
          <a:p>
            <a:pPr marL="1890395" indent="-1890395"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8:30 – 9:00 am Sesión1: Fortalecimiento institucional de Aerocivil. Retos frente a la industria y aprendizajes post pandemia –</a:t>
            </a:r>
            <a:r>
              <a:rPr lang="es-ES" sz="1200" b="1" dirty="0">
                <a:solidFill>
                  <a:srgbClr val="222222"/>
                </a:solidFill>
                <a:latin typeface="Arial" panose="020B0604020202020204" pitchFamily="34" charset="0"/>
                <a:ea typeface="Times New Roman" panose="02020603050405020304" pitchFamily="18" charset="0"/>
                <a:cs typeface="Arial" panose="020B0604020202020204" pitchFamily="34" charset="0"/>
              </a:rPr>
              <a:t>COVID-19</a:t>
            </a:r>
          </a:p>
          <a:p>
            <a:pPr marL="1890395" indent="-1890395"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9:00 – 9:30  am Panel de Expertos</a:t>
            </a:r>
          </a:p>
          <a:p>
            <a:pPr marL="1890395" indent="-1890395"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s-ES" sz="12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endParaRPr>
          </a:p>
          <a:p>
            <a:pPr marL="1890395" indent="-1890395"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9:30 – 10:00 am Preguntas y Respuestas</a:t>
            </a:r>
          </a:p>
          <a:p>
            <a:pPr marL="1890395" indent="-1890395"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s-CO"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CO" sz="1200" b="1" dirty="0">
                <a:effectLst/>
                <a:latin typeface="Arial" panose="020B0604020202020204" pitchFamily="34" charset="0"/>
                <a:ea typeface="Calibri" panose="020F0502020204030204" pitchFamily="34" charset="0"/>
                <a:cs typeface="Arial" panose="020B0604020202020204" pitchFamily="34" charset="0"/>
              </a:rPr>
              <a:t>NOTA:</a:t>
            </a:r>
            <a:r>
              <a:rPr lang="es-CO" sz="1200" dirty="0">
                <a:effectLst/>
                <a:latin typeface="Arial" panose="020B0604020202020204" pitchFamily="34" charset="0"/>
                <a:ea typeface="Calibri" panose="020F0502020204030204" pitchFamily="34" charset="0"/>
                <a:cs typeface="Arial" panose="020B0604020202020204" pitchFamily="34" charset="0"/>
              </a:rPr>
              <a:t> El experto podrá realizar propuestas o ajustes al Texto guía </a:t>
            </a:r>
          </a:p>
          <a:p>
            <a:pPr algn="just">
              <a:lnSpc>
                <a:spcPct val="107000"/>
              </a:lnSpc>
              <a:spcAft>
                <a:spcPts val="800"/>
              </a:spcAft>
            </a:pPr>
            <a:r>
              <a:rPr lang="es-CO" sz="1200" b="1" dirty="0">
                <a:effectLst/>
                <a:latin typeface="Arial" panose="020B0604020202020204" pitchFamily="34" charset="0"/>
                <a:ea typeface="Calibri" panose="020F0502020204030204" pitchFamily="34" charset="0"/>
                <a:cs typeface="Arial" panose="020B0604020202020204" pitchFamily="34" charset="0"/>
              </a:rPr>
              <a:t>Presentación Nota de Estudio:</a:t>
            </a:r>
            <a:r>
              <a:rPr lang="es-CO" sz="1200" dirty="0">
                <a:effectLst/>
                <a:latin typeface="Arial" panose="020B0604020202020204" pitchFamily="34" charset="0"/>
                <a:ea typeface="Calibri" panose="020F0502020204030204" pitchFamily="34" charset="0"/>
                <a:cs typeface="Arial" panose="020B0604020202020204" pitchFamily="34" charset="0"/>
              </a:rPr>
              <a:t> Dr. Manuel Leal Angarita. Asesor Vicepresidencia de la República </a:t>
            </a:r>
          </a:p>
          <a:p>
            <a:pPr>
              <a:lnSpc>
                <a:spcPct val="107000"/>
              </a:lnSpc>
              <a:spcAft>
                <a:spcPts val="800"/>
              </a:spcAft>
            </a:pPr>
            <a:r>
              <a:rPr lang="es-CO" sz="1200" b="1" dirty="0">
                <a:effectLst/>
                <a:latin typeface="Arial" panose="020B0604020202020204" pitchFamily="34" charset="0"/>
                <a:ea typeface="Calibri" panose="020F0502020204030204" pitchFamily="34" charset="0"/>
                <a:cs typeface="Arial" panose="020B0604020202020204" pitchFamily="34" charset="0"/>
              </a:rPr>
              <a:t>Introducción al Panel. Moderador</a:t>
            </a:r>
            <a:r>
              <a:rPr lang="es-CO" sz="1200" dirty="0">
                <a:effectLst/>
                <a:latin typeface="Arial" panose="020B0604020202020204" pitchFamily="34" charset="0"/>
                <a:ea typeface="Calibri" panose="020F0502020204030204" pitchFamily="34" charset="0"/>
                <a:cs typeface="Arial" panose="020B0604020202020204" pitchFamily="34" charset="0"/>
              </a:rPr>
              <a:t> Dr. Juan Carlos Salazar Gómez. Director General AEROCIVIL</a:t>
            </a:r>
          </a:p>
          <a:p>
            <a:pPr algn="just">
              <a:lnSpc>
                <a:spcPct val="107000"/>
              </a:lnSpc>
              <a:spcAft>
                <a:spcPts val="800"/>
              </a:spcAft>
            </a:pPr>
            <a:r>
              <a:rPr lang="es-CO" sz="1200" b="1" dirty="0">
                <a:effectLst/>
                <a:latin typeface="Arial" panose="020B0604020202020204" pitchFamily="34" charset="0"/>
                <a:ea typeface="Calibri" panose="020F0502020204030204" pitchFamily="34" charset="0"/>
                <a:cs typeface="Arial" panose="020B0604020202020204" pitchFamily="34" charset="0"/>
              </a:rPr>
              <a:t>Panel de Expertos. </a:t>
            </a:r>
            <a:endParaRPr lang="es-CO" sz="1200" dirty="0">
              <a:effectLst/>
              <a:latin typeface="Arial" panose="020B0604020202020204" pitchFamily="34" charset="0"/>
              <a:ea typeface="Calibri" panose="020F0502020204030204" pitchFamily="34" charset="0"/>
              <a:cs typeface="Arial" panose="020B0604020202020204" pitchFamily="34" charset="0"/>
            </a:endParaRPr>
          </a:p>
          <a:p>
            <a:pPr marL="171450" indent="-171450" algn="just">
              <a:buFont typeface="Wingdings" panose="05000000000000000000" pitchFamily="2" charset="2"/>
              <a:buChar char="§"/>
            </a:pPr>
            <a:r>
              <a:rPr lang="es-CO" sz="1200" dirty="0">
                <a:effectLst/>
                <a:latin typeface="Arial" panose="020B0604020202020204" pitchFamily="34" charset="0"/>
                <a:ea typeface="Calibri" panose="020F0502020204030204" pitchFamily="34" charset="0"/>
                <a:cs typeface="Arial" panose="020B0604020202020204" pitchFamily="34" charset="0"/>
              </a:rPr>
              <a:t>Juan Carlos Salazar Gómez. Director de Aerocivil</a:t>
            </a:r>
          </a:p>
          <a:p>
            <a:pPr marL="171450" indent="-171450" algn="just">
              <a:buFont typeface="Wingdings" panose="05000000000000000000" pitchFamily="2" charset="2"/>
              <a:buChar char="§"/>
            </a:pPr>
            <a:r>
              <a:rPr lang="es-CO" sz="1200" dirty="0">
                <a:latin typeface="Arial" panose="020B0604020202020204" pitchFamily="34" charset="0"/>
                <a:cs typeface="Arial" panose="020B0604020202020204" pitchFamily="34" charset="0"/>
              </a:rPr>
              <a:t>Jaime Binder. Secretario Comisión Latinoamericana de Aviación Civil -CLAC</a:t>
            </a:r>
          </a:p>
          <a:p>
            <a:pPr marL="171450" indent="-171450" algn="just">
              <a:buFont typeface="Wingdings" panose="05000000000000000000" pitchFamily="2" charset="2"/>
              <a:buChar char="§"/>
            </a:pPr>
            <a:r>
              <a:rPr lang="es-CO" sz="1200" dirty="0">
                <a:effectLst/>
                <a:latin typeface="Arial" panose="020B0604020202020204" pitchFamily="34" charset="0"/>
                <a:ea typeface="Calibri" panose="020F0502020204030204" pitchFamily="34" charset="0"/>
                <a:cs typeface="Arial" panose="020B0604020202020204" pitchFamily="34" charset="0"/>
              </a:rPr>
              <a:t>Francisco Moreno –EASA</a:t>
            </a:r>
          </a:p>
          <a:p>
            <a:pPr marL="171450" indent="-171450" algn="just">
              <a:buFont typeface="Wingdings" panose="05000000000000000000" pitchFamily="2" charset="2"/>
              <a:buChar char="§"/>
            </a:pPr>
            <a:r>
              <a:rPr lang="es-CO" sz="1200" dirty="0">
                <a:latin typeface="Arial" panose="020B0604020202020204" pitchFamily="34" charset="0"/>
                <a:cs typeface="Arial" panose="020B0604020202020204" pitchFamily="34" charset="0"/>
              </a:rPr>
              <a:t>Manuel Leal. </a:t>
            </a:r>
            <a:r>
              <a:rPr lang="es-ES" sz="1200" dirty="0">
                <a:latin typeface="Arial" panose="020B0604020202020204" pitchFamily="34" charset="0"/>
                <a:cs typeface="Arial" panose="020B0604020202020204" pitchFamily="34" charset="0"/>
              </a:rPr>
              <a:t>Asesor Vicepresidencia de la República </a:t>
            </a:r>
          </a:p>
          <a:p>
            <a:pPr algn="just"/>
            <a:endParaRPr lang="es-CO" sz="1200" b="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CO" sz="1200" b="1" dirty="0">
                <a:effectLst/>
                <a:latin typeface="Arial" panose="020B0604020202020204" pitchFamily="34" charset="0"/>
                <a:ea typeface="Calibri" panose="020F0502020204030204" pitchFamily="34" charset="0"/>
                <a:cs typeface="Arial" panose="020B0604020202020204" pitchFamily="34" charset="0"/>
              </a:rPr>
              <a:t>Preguntas y Respuestas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6718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51;p23">
            <a:extLst>
              <a:ext uri="{FF2B5EF4-FFF2-40B4-BE49-F238E27FC236}">
                <a16:creationId xmlns:a16="http://schemas.microsoft.com/office/drawing/2014/main" id="{B5303770-902B-4081-982D-DA1773C2BED4}"/>
              </a:ext>
            </a:extLst>
          </p:cNvPr>
          <p:cNvSpPr txBox="1">
            <a:spLocks/>
          </p:cNvSpPr>
          <p:nvPr/>
        </p:nvSpPr>
        <p:spPr>
          <a:xfrm>
            <a:off x="4919870" y="556591"/>
            <a:ext cx="3004929" cy="647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000"/>
              <a:buFont typeface="Anton"/>
              <a:buNone/>
              <a:defRPr sz="2000" b="0" i="0" u="none" strike="noStrike" cap="none">
                <a:solidFill>
                  <a:srgbClr val="434343"/>
                </a:solidFill>
                <a:latin typeface="Anton"/>
                <a:ea typeface="Anton"/>
                <a:cs typeface="Anton"/>
                <a:sym typeface="Anton"/>
              </a:defRPr>
            </a:lvl1pPr>
            <a:lvl2pPr marR="0" lvl="1"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2pPr>
            <a:lvl3pPr marR="0" lvl="2"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3pPr>
            <a:lvl4pPr marR="0" lvl="3"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4pPr>
            <a:lvl5pPr marR="0" lvl="4"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5pPr>
            <a:lvl6pPr marR="0" lvl="5"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6pPr>
            <a:lvl7pPr marR="0" lvl="6"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7pPr>
            <a:lvl8pPr marR="0" lvl="7"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8pPr>
            <a:lvl9pPr marR="0" lvl="8"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9pPr>
          </a:lstStyle>
          <a:p>
            <a:pPr algn="ctr"/>
            <a:r>
              <a:rPr lang="es-ES" sz="2400" b="1" dirty="0">
                <a:latin typeface="Arial" panose="020B0604020202020204" pitchFamily="34" charset="0"/>
                <a:cs typeface="Arial" panose="020B0604020202020204" pitchFamily="34" charset="0"/>
              </a:rPr>
              <a:t>PROGRAMA</a:t>
            </a:r>
          </a:p>
          <a:p>
            <a:pPr algn="ctr"/>
            <a:r>
              <a:rPr lang="es-ES" sz="1600" b="1" dirty="0">
                <a:latin typeface="Arial" panose="020B0604020202020204" pitchFamily="34" charset="0"/>
                <a:cs typeface="Arial" panose="020B0604020202020204" pitchFamily="34" charset="0"/>
              </a:rPr>
              <a:t>24 de Noviembre </a:t>
            </a:r>
          </a:p>
        </p:txBody>
      </p:sp>
      <p:sp>
        <p:nvSpPr>
          <p:cNvPr id="8" name="Rectángulo: esquinas redondeadas 7">
            <a:extLst>
              <a:ext uri="{FF2B5EF4-FFF2-40B4-BE49-F238E27FC236}">
                <a16:creationId xmlns:a16="http://schemas.microsoft.com/office/drawing/2014/main" id="{223EFB5E-C0E6-492B-87F8-157E56BAD0D4}"/>
              </a:ext>
            </a:extLst>
          </p:cNvPr>
          <p:cNvSpPr/>
          <p:nvPr/>
        </p:nvSpPr>
        <p:spPr>
          <a:xfrm>
            <a:off x="238188" y="1353489"/>
            <a:ext cx="4863900" cy="3815192"/>
          </a:xfrm>
          <a:prstGeom prst="round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En este segmento se analizará el efecto de la pandemia del COVID-19 y la crisis generada en la conectividad aérea nacional e internacional; se hará un balance del estado de implementación de la política de liberalización y los retos que se enfrentarán en esta nueva realidad, especialmente cuando esta crisis ha afectado el progreso de la política; las medidas adoptadas para mitigar los riesgos y su alineación con los objetivos estratégicos y específicos del Plan Estratégico Aeronáutico 2030.</a:t>
            </a:r>
          </a:p>
          <a:p>
            <a:pPr algn="just">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Igualmente, se discutirá si la crisis ha cambiado la percepción del sector como un servicio de transporte esencial, el grado de confianza del usuario, especialmente en lo que respecta a los posibles riesgos para la salud, cómo se ha desarrollado el proceso de reactivación y se describirán los desafíos actuales para la recuperación de la conectividad total sector.</a:t>
            </a:r>
          </a:p>
        </p:txBody>
      </p:sp>
      <p:sp>
        <p:nvSpPr>
          <p:cNvPr id="9" name="CuadroTexto 8">
            <a:extLst>
              <a:ext uri="{FF2B5EF4-FFF2-40B4-BE49-F238E27FC236}">
                <a16:creationId xmlns:a16="http://schemas.microsoft.com/office/drawing/2014/main" id="{0C8652F9-BBDE-405B-8C70-EA1A6FD82C2C}"/>
              </a:ext>
            </a:extLst>
          </p:cNvPr>
          <p:cNvSpPr txBox="1"/>
          <p:nvPr/>
        </p:nvSpPr>
        <p:spPr>
          <a:xfrm>
            <a:off x="5314518" y="1307377"/>
            <a:ext cx="5963478" cy="4276748"/>
          </a:xfrm>
          <a:prstGeom prst="rect">
            <a:avLst/>
          </a:prstGeom>
          <a:solidFill>
            <a:srgbClr val="DDDDDD"/>
          </a:solidFill>
          <a:ln>
            <a:noFill/>
          </a:ln>
          <a:effectLst>
            <a:outerShdw blurRad="63500" sx="102000" sy="102000" algn="ctr" rotWithShape="0">
              <a:prstClr val="black">
                <a:alpha val="40000"/>
              </a:prstClr>
            </a:outerShdw>
          </a:effectLst>
        </p:spPr>
        <p:txBody>
          <a:bodyPr wrap="square">
            <a:spAutoFit/>
          </a:bodyPr>
          <a:lstStyle/>
          <a:p>
            <a:pPr marL="1890395" indent="-1890395"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10:00 -10:30 am   Sesión 2: Recuperación de la Conectividad Aérea</a:t>
            </a:r>
          </a:p>
          <a:p>
            <a:pPr marL="1890395" indent="-1890395"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s-ES" sz="12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endParaRPr>
          </a:p>
          <a:p>
            <a:pPr marL="1890395" indent="-1890395"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10:30 -11:00 am	Panel de Expertos</a:t>
            </a:r>
          </a:p>
          <a:p>
            <a:pPr marL="1890395" indent="-1890395"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11:00 -11:30 am Preguntas y Respuestas</a:t>
            </a:r>
          </a:p>
          <a:p>
            <a:pPr marL="1890395" indent="-1890395"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s-ES" sz="12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endParaRPr>
          </a:p>
          <a:p>
            <a:pPr marL="1890395" indent="-1890395"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s-CO"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CO" sz="1200" b="1" dirty="0">
                <a:effectLst/>
                <a:latin typeface="Arial" panose="020B0604020202020204" pitchFamily="34" charset="0"/>
                <a:ea typeface="Calibri" panose="020F0502020204030204" pitchFamily="34" charset="0"/>
                <a:cs typeface="Arial" panose="020B0604020202020204" pitchFamily="34" charset="0"/>
              </a:rPr>
              <a:t>NOTA:</a:t>
            </a:r>
            <a:r>
              <a:rPr lang="es-CO" sz="1200" dirty="0">
                <a:effectLst/>
                <a:latin typeface="Arial" panose="020B0604020202020204" pitchFamily="34" charset="0"/>
                <a:ea typeface="Calibri" panose="020F0502020204030204" pitchFamily="34" charset="0"/>
                <a:cs typeface="Arial" panose="020B0604020202020204" pitchFamily="34" charset="0"/>
              </a:rPr>
              <a:t> El experto podrá realizar propuestas o ajustes al Texto guía </a:t>
            </a:r>
          </a:p>
          <a:p>
            <a:pPr algn="just">
              <a:lnSpc>
                <a:spcPct val="107000"/>
              </a:lnSpc>
              <a:spcAft>
                <a:spcPts val="800"/>
              </a:spcAft>
            </a:pPr>
            <a:r>
              <a:rPr lang="es-CO" sz="1200" b="1" dirty="0">
                <a:effectLst/>
                <a:latin typeface="Arial" panose="020B0604020202020204" pitchFamily="34" charset="0"/>
                <a:ea typeface="Calibri" panose="020F0502020204030204" pitchFamily="34" charset="0"/>
                <a:cs typeface="Arial" panose="020B0604020202020204" pitchFamily="34" charset="0"/>
              </a:rPr>
              <a:t>Presentación Nota de Estudio:</a:t>
            </a:r>
            <a:r>
              <a:rPr lang="es-CO" sz="1200" dirty="0">
                <a:effectLst/>
                <a:latin typeface="Arial" panose="020B0604020202020204" pitchFamily="34" charset="0"/>
                <a:ea typeface="Calibri" panose="020F0502020204030204" pitchFamily="34" charset="0"/>
                <a:cs typeface="Arial" panose="020B0604020202020204" pitchFamily="34" charset="0"/>
              </a:rPr>
              <a:t> Dr. Julián Guerrero Orozco. Viceministro de Turismo. Ministerio de Comercio, Industria y Turismo</a:t>
            </a:r>
          </a:p>
          <a:p>
            <a:pPr>
              <a:lnSpc>
                <a:spcPct val="107000"/>
              </a:lnSpc>
              <a:spcAft>
                <a:spcPts val="800"/>
              </a:spcAft>
            </a:pPr>
            <a:r>
              <a:rPr lang="es-CO" sz="1200" b="1" dirty="0">
                <a:effectLst/>
                <a:latin typeface="Arial" panose="020B0604020202020204" pitchFamily="34" charset="0"/>
                <a:ea typeface="Calibri" panose="020F0502020204030204" pitchFamily="34" charset="0"/>
                <a:cs typeface="Arial" panose="020B0604020202020204" pitchFamily="34" charset="0"/>
              </a:rPr>
              <a:t>Introducción al Panel. Moderador</a:t>
            </a:r>
            <a:r>
              <a:rPr lang="es-CO" sz="1200" dirty="0">
                <a:effectLst/>
                <a:latin typeface="Arial" panose="020B0604020202020204" pitchFamily="34" charset="0"/>
                <a:ea typeface="Calibri" panose="020F0502020204030204" pitchFamily="34" charset="0"/>
                <a:cs typeface="Arial" panose="020B0604020202020204" pitchFamily="34" charset="0"/>
              </a:rPr>
              <a:t> </a:t>
            </a:r>
            <a:r>
              <a:rPr lang="es-ES" sz="1200" dirty="0">
                <a:effectLst/>
                <a:latin typeface="Arial" panose="020B0604020202020204" pitchFamily="34" charset="0"/>
                <a:ea typeface="Calibri" panose="020F0502020204030204" pitchFamily="34" charset="0"/>
                <a:cs typeface="Arial" panose="020B0604020202020204" pitchFamily="34" charset="0"/>
              </a:rPr>
              <a:t>Dr. Lucas Rodríguez. Jefe Oficina de Transporte Aéreo AEROCIVIL</a:t>
            </a:r>
            <a:endParaRPr lang="es-CO"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CO" sz="1200" b="1" dirty="0">
                <a:effectLst/>
                <a:latin typeface="Arial" panose="020B0604020202020204" pitchFamily="34" charset="0"/>
                <a:ea typeface="Calibri" panose="020F0502020204030204" pitchFamily="34" charset="0"/>
                <a:cs typeface="Arial" panose="020B0604020202020204" pitchFamily="34" charset="0"/>
              </a:rPr>
              <a:t>Panel de Expertos. </a:t>
            </a:r>
            <a:endParaRPr lang="es-CO" sz="1200" dirty="0">
              <a:effectLst/>
              <a:latin typeface="Arial" panose="020B0604020202020204" pitchFamily="34" charset="0"/>
              <a:ea typeface="Calibri" panose="020F0502020204030204" pitchFamily="34" charset="0"/>
              <a:cs typeface="Arial" panose="020B0604020202020204" pitchFamily="34" charset="0"/>
            </a:endParaRPr>
          </a:p>
          <a:p>
            <a:pPr marL="171450" indent="-171450" algn="just">
              <a:buFont typeface="Wingdings" panose="05000000000000000000" pitchFamily="2" charset="2"/>
              <a:buChar char="§"/>
            </a:pPr>
            <a:r>
              <a:rPr lang="es-CO" sz="1200" dirty="0">
                <a:effectLst/>
                <a:latin typeface="Arial" panose="020B0604020202020204" pitchFamily="34" charset="0"/>
                <a:ea typeface="Calibri" panose="020F0502020204030204" pitchFamily="34" charset="0"/>
                <a:cs typeface="Arial" panose="020B0604020202020204" pitchFamily="34" charset="0"/>
              </a:rPr>
              <a:t>Andrés Uribe. Gerente de IATA para Colombia.</a:t>
            </a:r>
          </a:p>
          <a:p>
            <a:pPr marL="171450" indent="-171450" algn="just">
              <a:buFont typeface="Wingdings" panose="05000000000000000000" pitchFamily="2" charset="2"/>
              <a:buChar char="§"/>
            </a:pPr>
            <a:r>
              <a:rPr lang="es-CO" sz="1200" dirty="0">
                <a:effectLst/>
                <a:latin typeface="Arial" panose="020B0604020202020204" pitchFamily="34" charset="0"/>
                <a:ea typeface="Calibri" panose="020F0502020204030204" pitchFamily="34" charset="0"/>
                <a:cs typeface="Arial" panose="020B0604020202020204" pitchFamily="34" charset="0"/>
              </a:rPr>
              <a:t>María Claudia Gedeón Gerente  SACSA</a:t>
            </a:r>
          </a:p>
          <a:p>
            <a:pPr marL="171450" indent="-171450" algn="just">
              <a:buFont typeface="Wingdings" panose="05000000000000000000" pitchFamily="2" charset="2"/>
              <a:buChar char="§"/>
            </a:pPr>
            <a:r>
              <a:rPr lang="es-CO" sz="1200" dirty="0">
                <a:effectLst/>
                <a:latin typeface="Arial" panose="020B0604020202020204" pitchFamily="34" charset="0"/>
                <a:ea typeface="Calibri" panose="020F0502020204030204" pitchFamily="34" charset="0"/>
                <a:cs typeface="Arial" panose="020B0604020202020204" pitchFamily="34" charset="0"/>
              </a:rPr>
              <a:t>Paula Cortés. Presidenta de ANATO</a:t>
            </a:r>
          </a:p>
          <a:p>
            <a:pPr marL="171450" indent="-171450" algn="just">
              <a:buFont typeface="Wingdings" panose="05000000000000000000" pitchFamily="2" charset="2"/>
              <a:buChar char="§"/>
            </a:pPr>
            <a:r>
              <a:rPr lang="es-CO" sz="1200" dirty="0">
                <a:effectLst/>
                <a:latin typeface="Arial" panose="020B0604020202020204" pitchFamily="34" charset="0"/>
                <a:ea typeface="Calibri" panose="020F0502020204030204" pitchFamily="34" charset="0"/>
                <a:cs typeface="Arial" panose="020B0604020202020204" pitchFamily="34" charset="0"/>
              </a:rPr>
              <a:t>Gilberto Salcedo </a:t>
            </a:r>
            <a:r>
              <a:rPr lang="es-CO" sz="1200" dirty="0">
                <a:effectLst/>
                <a:latin typeface="Arial" panose="020B0604020202020204" pitchFamily="34" charset="0"/>
                <a:ea typeface="Calibri" panose="020F0502020204030204" pitchFamily="34" charset="0"/>
              </a:rPr>
              <a:t>Vicepresidente de Turismo en PROCOLOMBIA</a:t>
            </a:r>
            <a:endParaRPr lang="es-CO" sz="1200" dirty="0">
              <a:effectLst/>
              <a:latin typeface="Arial" panose="020B0604020202020204" pitchFamily="34" charset="0"/>
              <a:ea typeface="Calibri" panose="020F0502020204030204" pitchFamily="34" charset="0"/>
              <a:cs typeface="Arial" panose="020B0604020202020204" pitchFamily="34" charset="0"/>
            </a:endParaRPr>
          </a:p>
          <a:p>
            <a:pPr marL="171450" indent="-171450" algn="just">
              <a:buFont typeface="Wingdings" panose="05000000000000000000" pitchFamily="2" charset="2"/>
              <a:buChar char="§"/>
            </a:pPr>
            <a:r>
              <a:rPr lang="es-CO" sz="1200" dirty="0">
                <a:effectLst/>
                <a:latin typeface="Arial" panose="020B0604020202020204" pitchFamily="34" charset="0"/>
                <a:ea typeface="Calibri" panose="020F0502020204030204" pitchFamily="34" charset="0"/>
                <a:cs typeface="Arial" panose="020B0604020202020204" pitchFamily="34" charset="0"/>
              </a:rPr>
              <a:t>María Lucía Villalba. Vicepresidente de Planeación y proyectos de FONTUR</a:t>
            </a:r>
          </a:p>
          <a:p>
            <a:pPr marL="171450" indent="-171450" algn="just">
              <a:buFont typeface="Wingdings" panose="05000000000000000000" pitchFamily="2" charset="2"/>
              <a:buChar char="§"/>
            </a:pPr>
            <a:endParaRPr lang="es-CO" sz="1200" dirty="0">
              <a:effectLst/>
              <a:latin typeface="Arial" panose="020B0604020202020204" pitchFamily="34" charset="0"/>
              <a:ea typeface="Calibri" panose="020F0502020204030204" pitchFamily="34" charset="0"/>
              <a:cs typeface="Arial" panose="020B0604020202020204" pitchFamily="34" charset="0"/>
            </a:endParaRPr>
          </a:p>
          <a:p>
            <a:pPr algn="just"/>
            <a:endParaRPr lang="es-CO" sz="1200" b="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CO" sz="1200" b="1" dirty="0">
                <a:effectLst/>
                <a:latin typeface="Arial" panose="020B0604020202020204" pitchFamily="34" charset="0"/>
                <a:ea typeface="Calibri" panose="020F0502020204030204" pitchFamily="34" charset="0"/>
                <a:cs typeface="Arial" panose="020B0604020202020204" pitchFamily="34" charset="0"/>
              </a:rPr>
              <a:t>Preguntas y Respuestas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5100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51;p23">
            <a:extLst>
              <a:ext uri="{FF2B5EF4-FFF2-40B4-BE49-F238E27FC236}">
                <a16:creationId xmlns:a16="http://schemas.microsoft.com/office/drawing/2014/main" id="{B5303770-902B-4081-982D-DA1773C2BED4}"/>
              </a:ext>
            </a:extLst>
          </p:cNvPr>
          <p:cNvSpPr txBox="1">
            <a:spLocks/>
          </p:cNvSpPr>
          <p:nvPr/>
        </p:nvSpPr>
        <p:spPr>
          <a:xfrm>
            <a:off x="4919870" y="556591"/>
            <a:ext cx="3004929" cy="647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000"/>
              <a:buFont typeface="Anton"/>
              <a:buNone/>
              <a:defRPr sz="2000" b="0" i="0" u="none" strike="noStrike" cap="none">
                <a:solidFill>
                  <a:srgbClr val="434343"/>
                </a:solidFill>
                <a:latin typeface="Anton"/>
                <a:ea typeface="Anton"/>
                <a:cs typeface="Anton"/>
                <a:sym typeface="Anton"/>
              </a:defRPr>
            </a:lvl1pPr>
            <a:lvl2pPr marR="0" lvl="1"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2pPr>
            <a:lvl3pPr marR="0" lvl="2"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3pPr>
            <a:lvl4pPr marR="0" lvl="3"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4pPr>
            <a:lvl5pPr marR="0" lvl="4"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5pPr>
            <a:lvl6pPr marR="0" lvl="5"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6pPr>
            <a:lvl7pPr marR="0" lvl="6"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7pPr>
            <a:lvl8pPr marR="0" lvl="7"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8pPr>
            <a:lvl9pPr marR="0" lvl="8"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9pPr>
          </a:lstStyle>
          <a:p>
            <a:pPr algn="ctr"/>
            <a:r>
              <a:rPr lang="es-ES" sz="2400" b="1" dirty="0">
                <a:latin typeface="Arial" panose="020B0604020202020204" pitchFamily="34" charset="0"/>
                <a:cs typeface="Arial" panose="020B0604020202020204" pitchFamily="34" charset="0"/>
              </a:rPr>
              <a:t>PROGRAMA</a:t>
            </a:r>
          </a:p>
          <a:p>
            <a:pPr algn="ctr"/>
            <a:r>
              <a:rPr lang="es-ES" sz="1600" b="1" dirty="0">
                <a:latin typeface="Arial" panose="020B0604020202020204" pitchFamily="34" charset="0"/>
                <a:cs typeface="Arial" panose="020B0604020202020204" pitchFamily="34" charset="0"/>
              </a:rPr>
              <a:t>24 de Noviembre </a:t>
            </a:r>
          </a:p>
        </p:txBody>
      </p:sp>
      <p:sp>
        <p:nvSpPr>
          <p:cNvPr id="5" name="CuadroTexto 4">
            <a:extLst>
              <a:ext uri="{FF2B5EF4-FFF2-40B4-BE49-F238E27FC236}">
                <a16:creationId xmlns:a16="http://schemas.microsoft.com/office/drawing/2014/main" id="{476D9BF4-ACFE-4CB5-BDB2-9EB73E18BEE9}"/>
              </a:ext>
            </a:extLst>
          </p:cNvPr>
          <p:cNvSpPr txBox="1"/>
          <p:nvPr/>
        </p:nvSpPr>
        <p:spPr>
          <a:xfrm>
            <a:off x="5850071" y="1545114"/>
            <a:ext cx="5029964" cy="4342856"/>
          </a:xfrm>
          <a:prstGeom prst="rect">
            <a:avLst/>
          </a:prstGeom>
          <a:solidFill>
            <a:schemeClr val="bg2"/>
          </a:solidFill>
          <a:ln>
            <a:solidFill>
              <a:schemeClr val="tx2">
                <a:lumMod val="90000"/>
              </a:schemeClr>
            </a:solidFill>
          </a:ln>
          <a:effectLst>
            <a:outerShdw blurRad="63500" sx="102000" sy="102000" algn="ctr" rotWithShape="0">
              <a:prstClr val="black">
                <a:alpha val="40000"/>
              </a:prstClr>
            </a:outerShdw>
          </a:effectLst>
        </p:spPr>
        <p:txBody>
          <a:bodyPr wrap="square">
            <a:spAutoFit/>
          </a:bodyPr>
          <a:lstStyle/>
          <a:p>
            <a:pPr algn="just"/>
            <a:r>
              <a:rPr lang="es-ES" sz="1200" b="1" dirty="0">
                <a:effectLst/>
                <a:latin typeface="Arial" panose="020B0604020202020204" pitchFamily="34" charset="0"/>
                <a:ea typeface="Calibri" panose="020F0502020204030204" pitchFamily="34" charset="0"/>
                <a:cs typeface="Arial" panose="020B0604020202020204" pitchFamily="34" charset="0"/>
              </a:rPr>
              <a:t>11:30- 12:00  Sesión 3. Estrategias para la recuperación del        		    servicio de transporte aéreo en medio 		     de la incertidumbre generada por la 		     pandemia del COVID-19 </a:t>
            </a:r>
          </a:p>
          <a:p>
            <a:pPr algn="just"/>
            <a:r>
              <a:rPr lang="es-ES" sz="1200" b="1" dirty="0">
                <a:effectLst/>
                <a:latin typeface="Arial" panose="020B0604020202020204" pitchFamily="34" charset="0"/>
                <a:ea typeface="Calibri" panose="020F0502020204030204" pitchFamily="34" charset="0"/>
                <a:cs typeface="Arial" panose="020B0604020202020204" pitchFamily="34" charset="0"/>
              </a:rPr>
              <a:t>12:00- 12:30 pm Panel de Expertos</a:t>
            </a:r>
          </a:p>
          <a:p>
            <a:pPr algn="just"/>
            <a:r>
              <a:rPr lang="es-ES" sz="1200" b="1" dirty="0">
                <a:effectLst/>
                <a:latin typeface="Arial" panose="020B0604020202020204" pitchFamily="34" charset="0"/>
                <a:ea typeface="Calibri" panose="020F0502020204030204" pitchFamily="34" charset="0"/>
                <a:cs typeface="Arial" panose="020B0604020202020204" pitchFamily="34" charset="0"/>
              </a:rPr>
              <a:t>12:30- 01:00 pm Preguntas y Respuestas</a:t>
            </a:r>
          </a:p>
          <a:p>
            <a:pPr algn="just"/>
            <a:endParaRPr lang="es-ES" sz="1200" b="1" dirty="0">
              <a:effectLst/>
              <a:latin typeface="Arial" panose="020B0604020202020204" pitchFamily="34" charset="0"/>
              <a:ea typeface="Calibri" panose="020F0502020204030204" pitchFamily="34" charset="0"/>
              <a:cs typeface="Arial" panose="020B0604020202020204" pitchFamily="34" charset="0"/>
            </a:endParaRPr>
          </a:p>
          <a:p>
            <a:pPr algn="just"/>
            <a:r>
              <a:rPr lang="es-ES" sz="1200" b="1" dirty="0">
                <a:effectLst/>
                <a:latin typeface="Arial" panose="020B0604020202020204" pitchFamily="34" charset="0"/>
                <a:ea typeface="Calibri" panose="020F0502020204030204" pitchFamily="34" charset="0"/>
                <a:cs typeface="Arial" panose="020B0604020202020204" pitchFamily="34" charset="0"/>
              </a:rPr>
              <a:t>NOTA:</a:t>
            </a:r>
            <a:r>
              <a:rPr lang="es-ES" sz="1200" dirty="0">
                <a:effectLst/>
                <a:latin typeface="Arial" panose="020B0604020202020204" pitchFamily="34" charset="0"/>
                <a:ea typeface="Calibri" panose="020F0502020204030204" pitchFamily="34" charset="0"/>
                <a:cs typeface="Arial" panose="020B0604020202020204" pitchFamily="34" charset="0"/>
              </a:rPr>
              <a:t> El experto podrá realizar propuestas o ajustes al Texto guía</a:t>
            </a:r>
          </a:p>
          <a:p>
            <a:pPr algn="just"/>
            <a:endParaRPr lang="es-ES" sz="1200" b="1"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s-CO" sz="1200" b="1"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Presentación Nota de Estudio</a:t>
            </a:r>
            <a:r>
              <a:rPr kumimoji="0" lang="es-CO" sz="1200" b="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Señor Jean Claude Bessudo. Presidente de AVIATUR</a:t>
            </a:r>
            <a:r>
              <a:rPr kumimoji="0" lang="es-CO" sz="1200" b="1"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sym typeface="Arial"/>
              </a:rPr>
              <a:t> </a:t>
            </a:r>
            <a:endParaRPr kumimoji="0" lang="es-CO" sz="1200" b="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s-CO" sz="1200" b="1"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Introducción al Panel. Moderador</a:t>
            </a:r>
            <a:r>
              <a:rPr kumimoji="0" lang="es-CO" sz="1200" b="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Dr. Sergio París. Coordinador Grupo Estándares Internacionales AEROCIVIL</a:t>
            </a: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s-CO" sz="1200" b="1"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Panel de Expertos:</a:t>
            </a:r>
          </a:p>
          <a:p>
            <a:pPr marL="171450" marR="0" lvl="0" indent="-171450" algn="just" defTabSz="914400" rtl="0" eaLnBrk="1" fontAlgn="auto" latinLnBrk="0" hangingPunct="1">
              <a:spcBef>
                <a:spcPts val="0"/>
              </a:spcBef>
              <a:buClr>
                <a:srgbClr val="000000"/>
              </a:buClr>
              <a:buSzTx/>
              <a:buFont typeface="Wingdings" panose="05000000000000000000" pitchFamily="2" charset="2"/>
              <a:buChar char="§"/>
              <a:tabLst/>
              <a:defRPr/>
            </a:pPr>
            <a:r>
              <a:rPr kumimoji="0" lang="es-CO" sz="1200" b="1"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s-ES" sz="1200" b="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Andrés Uribe. Gerente de IATA para Colombia.</a:t>
            </a:r>
          </a:p>
          <a:p>
            <a:pPr marL="171450" marR="0" lvl="0" indent="-171450" algn="l" defTabSz="914400" rtl="0" eaLnBrk="1" fontAlgn="auto" latinLnBrk="0" hangingPunct="1">
              <a:spcBef>
                <a:spcPts val="0"/>
              </a:spcBef>
              <a:buClr>
                <a:srgbClr val="000000"/>
              </a:buClr>
              <a:buSzTx/>
              <a:buFont typeface="Wingdings" panose="05000000000000000000" pitchFamily="2" charset="2"/>
              <a:buChar char="§"/>
              <a:tabLst/>
              <a:defRPr/>
            </a:pPr>
            <a:r>
              <a:rPr kumimoji="0" lang="es-CO" sz="1200" b="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Mauricio Ramírez Koppel. Representante Colombia OACI</a:t>
            </a:r>
            <a:endParaRPr kumimoji="0" lang="es-CO" sz="1200" b="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a:p>
            <a:pPr marL="171450" marR="0" lvl="0" indent="-171450" algn="l" defTabSz="914400" rtl="0" eaLnBrk="1" fontAlgn="auto" latinLnBrk="0" hangingPunct="1">
              <a:spcBef>
                <a:spcPts val="0"/>
              </a:spcBef>
              <a:buClr>
                <a:srgbClr val="000000"/>
              </a:buClr>
              <a:buSzTx/>
              <a:buFont typeface="Wingdings" panose="05000000000000000000" pitchFamily="2" charset="2"/>
              <a:buChar char="§"/>
              <a:tabLst/>
              <a:defRPr/>
            </a:pPr>
            <a:r>
              <a:rPr kumimoji="0" lang="es-ES" sz="1200" b="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Juan Carlos Vélez Uribe Presidente FENDIPETRÓLEO</a:t>
            </a:r>
            <a:endParaRPr kumimoji="0" lang="es-CO" sz="1200" b="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a:p>
            <a:pPr marL="171450" marR="0" lvl="0" indent="-171450" algn="l" defTabSz="914400" rtl="0" eaLnBrk="1" fontAlgn="auto" latinLnBrk="0" hangingPunct="1">
              <a:spcBef>
                <a:spcPts val="0"/>
              </a:spcBef>
              <a:buClr>
                <a:srgbClr val="000000"/>
              </a:buClr>
              <a:buSzTx/>
              <a:buFont typeface="Wingdings" panose="05000000000000000000" pitchFamily="2" charset="2"/>
              <a:buChar char="§"/>
              <a:tabLst/>
              <a:defRPr/>
            </a:pPr>
            <a:r>
              <a:rPr kumimoji="0" lang="es-CO" sz="1200" b="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Leonardo </a:t>
            </a:r>
            <a:r>
              <a:rPr kumimoji="0" lang="es-CO" sz="1200" b="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Ronderos</a:t>
            </a:r>
            <a:r>
              <a:rPr kumimoji="0" lang="es-CO" sz="1200" b="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Secretario Ejecutivo de ALACAT (Federación de América Latina y el Caribe de Operadores Logísticos</a:t>
            </a:r>
            <a:r>
              <a:rPr kumimoji="0" lang="es-ES" sz="1200" b="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p>
          <a:p>
            <a:pPr marR="0" lvl="0" algn="l" defTabSz="914400" rtl="0" eaLnBrk="1" fontAlgn="auto" latinLnBrk="0" hangingPunct="1">
              <a:spcBef>
                <a:spcPts val="0"/>
              </a:spcBef>
              <a:buClr>
                <a:srgbClr val="000000"/>
              </a:buClr>
              <a:buSzTx/>
              <a:tabLst/>
              <a:defRPr/>
            </a:pPr>
            <a:endParaRPr kumimoji="0" lang="es-ES" sz="1200" b="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a:p>
            <a:pPr marL="171450" indent="-171450">
              <a:buFont typeface="Arial" panose="020B0604020202020204" pitchFamily="34" charset="0"/>
              <a:buChar char="•"/>
              <a:defRPr/>
            </a:pPr>
            <a:r>
              <a:rPr lang="es-CO" sz="1200" b="1" dirty="0">
                <a:effectLst/>
                <a:latin typeface="Arial" panose="020B0604020202020204" pitchFamily="34" charset="0"/>
                <a:ea typeface="Times New Roman" panose="02020603050405020304" pitchFamily="18" charset="0"/>
                <a:cs typeface="Arial" panose="020B0604020202020204" pitchFamily="34" charset="0"/>
              </a:rPr>
              <a:t>Preguntas y Respuestas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43680DB4-B7F0-4EF5-84CF-53B6AF18460C}"/>
              </a:ext>
            </a:extLst>
          </p:cNvPr>
          <p:cNvSpPr txBox="1"/>
          <p:nvPr/>
        </p:nvSpPr>
        <p:spPr>
          <a:xfrm>
            <a:off x="643050" y="2008382"/>
            <a:ext cx="4568368" cy="3231654"/>
          </a:xfrm>
          <a:prstGeom prst="rect">
            <a:avLst/>
          </a:prstGeom>
          <a:solidFill>
            <a:schemeClr val="bg1">
              <a:lumMod val="95000"/>
            </a:schemeClr>
          </a:solidFill>
          <a:effectLst>
            <a:outerShdw blurRad="63500" sx="102000" sy="102000" algn="ctr" rotWithShape="0">
              <a:prstClr val="black">
                <a:alpha val="40000"/>
              </a:prstClr>
            </a:outerShdw>
          </a:effectLst>
        </p:spPr>
        <p:txBody>
          <a:bodyPr wrap="square">
            <a:spAutoFit/>
          </a:bodyPr>
          <a:lstStyle/>
          <a:p>
            <a:pPr algn="just"/>
            <a:r>
              <a:rPr lang="es-ES" sz="1200" dirty="0">
                <a:effectLst/>
                <a:latin typeface="Arial" panose="020B0604020202020204" pitchFamily="34" charset="0"/>
                <a:ea typeface="Calibri" panose="020F0502020204030204" pitchFamily="34" charset="0"/>
                <a:cs typeface="Arial" panose="020B0604020202020204" pitchFamily="34" charset="0"/>
              </a:rPr>
              <a:t>Esta </a:t>
            </a:r>
            <a:r>
              <a:rPr lang="es-ES" sz="1200" dirty="0">
                <a:latin typeface="Arial" panose="020B0604020202020204" pitchFamily="34" charset="0"/>
                <a:ea typeface="Calibri" panose="020F0502020204030204" pitchFamily="34" charset="0"/>
                <a:cs typeface="Arial" panose="020B0604020202020204" pitchFamily="34" charset="0"/>
              </a:rPr>
              <a:t>s</a:t>
            </a:r>
            <a:r>
              <a:rPr lang="es-ES" sz="1200" dirty="0">
                <a:effectLst/>
                <a:latin typeface="Arial" panose="020B0604020202020204" pitchFamily="34" charset="0"/>
                <a:ea typeface="Calibri" panose="020F0502020204030204" pitchFamily="34" charset="0"/>
                <a:cs typeface="Arial" panose="020B0604020202020204" pitchFamily="34" charset="0"/>
              </a:rPr>
              <a:t>esión se dedicará al análisis de la incidencia de la pandemia del COVID-19 en los aspectos macroeconómicos, la contracción de la demanda, la afectación en los empleos directos e indirectos, encuestas de confianza de los viajeros y motivos de viaje, efectos de la virtualidad en la recuperación de la demanda, caída del volumen del comercio en el transporte de mercancías, su relación con los demás sectores de la economía en especial con el sector turismo y la recuperación de la confianza de los usuarios, así como las medidas y políticas para su recuperación y la capacidad de resiliencia del sector.</a:t>
            </a:r>
          </a:p>
          <a:p>
            <a:pPr algn="just"/>
            <a:endParaRPr lang="es-ES" sz="1200" dirty="0">
              <a:effectLst/>
              <a:latin typeface="Arial" panose="020B0604020202020204" pitchFamily="34" charset="0"/>
              <a:ea typeface="Calibri" panose="020F0502020204030204" pitchFamily="34" charset="0"/>
              <a:cs typeface="Arial" panose="020B0604020202020204" pitchFamily="34" charset="0"/>
            </a:endParaRPr>
          </a:p>
          <a:p>
            <a:pPr algn="just"/>
            <a:r>
              <a:rPr lang="es-ES" sz="1200" dirty="0">
                <a:effectLst/>
                <a:latin typeface="Arial" panose="020B0604020202020204" pitchFamily="34" charset="0"/>
                <a:ea typeface="Calibri" panose="020F0502020204030204" pitchFamily="34" charset="0"/>
                <a:cs typeface="Arial" panose="020B0604020202020204" pitchFamily="34" charset="0"/>
              </a:rPr>
              <a:t>Se proporcionará una descripción del tema de la demanda en el ámbito nacional e internacional; aunque el panorama es incierto se considerarán aspectos relacionados con la evolución de la demanda de pasajeros y carga y se presentarán instrumentos, acciones y estrategias que han contribuido a la reactivación de la demanda, su optimización en el futuro y su sostenibilidad.</a:t>
            </a:r>
          </a:p>
        </p:txBody>
      </p:sp>
    </p:spTree>
    <p:extLst>
      <p:ext uri="{BB962C8B-B14F-4D97-AF65-F5344CB8AC3E}">
        <p14:creationId xmlns:p14="http://schemas.microsoft.com/office/powerpoint/2010/main" val="789487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51;p23">
            <a:extLst>
              <a:ext uri="{FF2B5EF4-FFF2-40B4-BE49-F238E27FC236}">
                <a16:creationId xmlns:a16="http://schemas.microsoft.com/office/drawing/2014/main" id="{B5303770-902B-4081-982D-DA1773C2BED4}"/>
              </a:ext>
            </a:extLst>
          </p:cNvPr>
          <p:cNvSpPr txBox="1">
            <a:spLocks/>
          </p:cNvSpPr>
          <p:nvPr/>
        </p:nvSpPr>
        <p:spPr>
          <a:xfrm>
            <a:off x="4919870" y="556591"/>
            <a:ext cx="3004929" cy="647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000"/>
              <a:buFont typeface="Anton"/>
              <a:buNone/>
              <a:defRPr sz="2000" b="0" i="0" u="none" strike="noStrike" cap="none">
                <a:solidFill>
                  <a:srgbClr val="434343"/>
                </a:solidFill>
                <a:latin typeface="Anton"/>
                <a:ea typeface="Anton"/>
                <a:cs typeface="Anton"/>
                <a:sym typeface="Anton"/>
              </a:defRPr>
            </a:lvl1pPr>
            <a:lvl2pPr marR="0" lvl="1"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2pPr>
            <a:lvl3pPr marR="0" lvl="2"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3pPr>
            <a:lvl4pPr marR="0" lvl="3"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4pPr>
            <a:lvl5pPr marR="0" lvl="4"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5pPr>
            <a:lvl6pPr marR="0" lvl="5"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6pPr>
            <a:lvl7pPr marR="0" lvl="6"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7pPr>
            <a:lvl8pPr marR="0" lvl="7"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8pPr>
            <a:lvl9pPr marR="0" lvl="8"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9pPr>
          </a:lstStyle>
          <a:p>
            <a:pPr algn="ctr"/>
            <a:r>
              <a:rPr lang="es-ES" sz="2400" b="1" dirty="0">
                <a:latin typeface="Arial" panose="020B0604020202020204" pitchFamily="34" charset="0"/>
                <a:cs typeface="Arial" panose="020B0604020202020204" pitchFamily="34" charset="0"/>
              </a:rPr>
              <a:t>PROGRAMA</a:t>
            </a:r>
          </a:p>
          <a:p>
            <a:pPr algn="ctr"/>
            <a:r>
              <a:rPr lang="es-ES" sz="1600" b="1" dirty="0">
                <a:latin typeface="Arial" panose="020B0604020202020204" pitchFamily="34" charset="0"/>
                <a:cs typeface="Arial" panose="020B0604020202020204" pitchFamily="34" charset="0"/>
              </a:rPr>
              <a:t>24 de Noviembre </a:t>
            </a:r>
          </a:p>
        </p:txBody>
      </p:sp>
      <p:sp>
        <p:nvSpPr>
          <p:cNvPr id="8" name="CuadroTexto 7">
            <a:extLst>
              <a:ext uri="{FF2B5EF4-FFF2-40B4-BE49-F238E27FC236}">
                <a16:creationId xmlns:a16="http://schemas.microsoft.com/office/drawing/2014/main" id="{49305585-AD3C-4ED7-BA7E-3D8897F812C2}"/>
              </a:ext>
            </a:extLst>
          </p:cNvPr>
          <p:cNvSpPr txBox="1"/>
          <p:nvPr/>
        </p:nvSpPr>
        <p:spPr>
          <a:xfrm>
            <a:off x="5526157" y="1643270"/>
            <a:ext cx="6268278" cy="4084516"/>
          </a:xfrm>
          <a:prstGeom prst="rect">
            <a:avLst/>
          </a:prstGeom>
          <a:solidFill>
            <a:schemeClr val="bg2"/>
          </a:solidFill>
          <a:ln>
            <a:solidFill>
              <a:schemeClr val="tx2">
                <a:lumMod val="90000"/>
              </a:schemeClr>
            </a:solidFill>
          </a:ln>
          <a:effectLst>
            <a:outerShdw blurRad="63500" sx="102000" sy="102000" algn="ctr" rotWithShape="0">
              <a:prstClr val="black">
                <a:alpha val="40000"/>
              </a:prstClr>
            </a:outerShdw>
          </a:effectLst>
        </p:spPr>
        <p:txBody>
          <a:bodyPr wrap="square">
            <a:spAutoFit/>
          </a:bodyPr>
          <a:lstStyle/>
          <a:p>
            <a:pPr algn="just"/>
            <a:r>
              <a:rPr lang="es-ES" sz="1200" b="1" dirty="0">
                <a:effectLst/>
                <a:latin typeface="Arial" panose="020B0604020202020204" pitchFamily="34" charset="0"/>
                <a:ea typeface="Calibri" panose="020F0502020204030204" pitchFamily="34" charset="0"/>
                <a:cs typeface="Arial" panose="020B0604020202020204" pitchFamily="34" charset="0"/>
              </a:rPr>
              <a:t>2:30 pm - 3:00 pm  Sesión 4: Retos y Oportunidades para la  competitividad del 		           transporte aéreo colombiano en medio de una 		           crisis global. </a:t>
            </a:r>
          </a:p>
          <a:p>
            <a:pPr algn="just"/>
            <a:r>
              <a:rPr lang="es-ES" sz="1200" b="1" dirty="0">
                <a:effectLst/>
                <a:latin typeface="Arial" panose="020B0604020202020204" pitchFamily="34" charset="0"/>
                <a:ea typeface="Calibri" panose="020F0502020204030204" pitchFamily="34" charset="0"/>
                <a:cs typeface="Arial" panose="020B0604020202020204" pitchFamily="34" charset="0"/>
              </a:rPr>
              <a:t>3:00 pm – 3:30 pm  Panel de Expertos</a:t>
            </a:r>
          </a:p>
          <a:p>
            <a:pPr algn="just"/>
            <a:r>
              <a:rPr lang="es-ES" sz="1200" b="1" dirty="0">
                <a:effectLst/>
                <a:latin typeface="Arial" panose="020B0604020202020204" pitchFamily="34" charset="0"/>
                <a:ea typeface="Calibri" panose="020F0502020204030204" pitchFamily="34" charset="0"/>
                <a:cs typeface="Arial" panose="020B0604020202020204" pitchFamily="34" charset="0"/>
              </a:rPr>
              <a:t>3:30 pm – 4:00 pm  Preguntas y Respuestas </a:t>
            </a:r>
          </a:p>
          <a:p>
            <a:pPr algn="just"/>
            <a:endParaRPr lang="es-ES" sz="1200" b="1" dirty="0">
              <a:effectLst/>
              <a:latin typeface="Arial" panose="020B0604020202020204" pitchFamily="34" charset="0"/>
              <a:ea typeface="Calibri" panose="020F0502020204030204" pitchFamily="34" charset="0"/>
              <a:cs typeface="Arial" panose="020B0604020202020204" pitchFamily="34" charset="0"/>
            </a:endParaRPr>
          </a:p>
          <a:p>
            <a:pPr algn="just"/>
            <a:r>
              <a:rPr lang="es-ES" sz="1200" b="1" dirty="0">
                <a:effectLst/>
                <a:latin typeface="Arial" panose="020B0604020202020204" pitchFamily="34" charset="0"/>
                <a:ea typeface="Calibri" panose="020F0502020204030204" pitchFamily="34" charset="0"/>
                <a:cs typeface="Arial" panose="020B0604020202020204" pitchFamily="34" charset="0"/>
              </a:rPr>
              <a:t>NOTA: </a:t>
            </a:r>
            <a:r>
              <a:rPr lang="es-ES" sz="1200" dirty="0">
                <a:effectLst/>
                <a:latin typeface="Arial" panose="020B0604020202020204" pitchFamily="34" charset="0"/>
                <a:ea typeface="Calibri" panose="020F0502020204030204" pitchFamily="34" charset="0"/>
                <a:cs typeface="Arial" panose="020B0604020202020204" pitchFamily="34" charset="0"/>
              </a:rPr>
              <a:t>El experto podrá realizar propuestas o ajustes al Texto guía</a:t>
            </a:r>
          </a:p>
          <a:p>
            <a:pPr algn="just"/>
            <a:endParaRPr lang="es-ES" sz="1200" b="1" dirty="0">
              <a:effectLst/>
              <a:latin typeface="Arial" panose="020B0604020202020204" pitchFamily="34" charset="0"/>
              <a:ea typeface="Calibri" panose="020F0502020204030204" pitchFamily="34" charset="0"/>
              <a:cs typeface="Arial" panose="020B0604020202020204" pitchFamily="34" charset="0"/>
            </a:endParaRPr>
          </a:p>
          <a:p>
            <a:pPr algn="just"/>
            <a:r>
              <a:rPr lang="es-ES" sz="1200" b="1" dirty="0">
                <a:effectLst/>
                <a:latin typeface="Arial" panose="020B0604020202020204" pitchFamily="34" charset="0"/>
                <a:ea typeface="Calibri" panose="020F0502020204030204" pitchFamily="34" charset="0"/>
                <a:cs typeface="Arial" panose="020B0604020202020204" pitchFamily="34" charset="0"/>
              </a:rPr>
              <a:t>Presentación Nota de Estudio Señor Roberto Held  </a:t>
            </a:r>
            <a:r>
              <a:rPr lang="es-ES" sz="1200" dirty="0">
                <a:effectLst/>
                <a:latin typeface="Arial" panose="020B0604020202020204" pitchFamily="34" charset="0"/>
                <a:ea typeface="Calibri" panose="020F0502020204030204" pitchFamily="34" charset="0"/>
                <a:cs typeface="Arial" panose="020B0604020202020204" pitchFamily="34" charset="0"/>
              </a:rPr>
              <a:t>Managing Partner-CEO STEGI  </a:t>
            </a:r>
          </a:p>
          <a:p>
            <a:pPr algn="just"/>
            <a:endParaRPr lang="es-ES" sz="1200" b="1" dirty="0">
              <a:effectLst/>
              <a:latin typeface="Arial" panose="020B0604020202020204" pitchFamily="34" charset="0"/>
              <a:ea typeface="Calibri" panose="020F0502020204030204" pitchFamily="34" charset="0"/>
              <a:cs typeface="Arial" panose="020B0604020202020204" pitchFamily="34" charset="0"/>
            </a:endParaRPr>
          </a:p>
          <a:p>
            <a:pPr algn="just"/>
            <a:r>
              <a:rPr lang="es-ES" sz="1200" b="1" dirty="0">
                <a:effectLst/>
                <a:latin typeface="Arial" panose="020B0604020202020204" pitchFamily="34" charset="0"/>
                <a:ea typeface="Calibri" panose="020F0502020204030204" pitchFamily="34" charset="0"/>
                <a:cs typeface="Arial" panose="020B0604020202020204" pitchFamily="34" charset="0"/>
              </a:rPr>
              <a:t>Introducción al Panel. Moderadora Claudia Esguerra. Jefe Oficina de Comercialización e Inversión AEROCIVIL</a:t>
            </a:r>
          </a:p>
          <a:p>
            <a:pPr algn="just"/>
            <a:endParaRPr lang="es-ES" sz="1200" b="1" dirty="0">
              <a:effectLst/>
              <a:latin typeface="Arial" panose="020B0604020202020204" pitchFamily="34" charset="0"/>
              <a:ea typeface="Calibri" panose="020F0502020204030204" pitchFamily="34" charset="0"/>
              <a:cs typeface="Arial" panose="020B0604020202020204" pitchFamily="34" charset="0"/>
            </a:endParaRPr>
          </a:p>
          <a:p>
            <a:pPr algn="just"/>
            <a:r>
              <a:rPr lang="es-ES" sz="1200" b="1" dirty="0">
                <a:effectLst/>
                <a:latin typeface="Arial" panose="020B0604020202020204" pitchFamily="34" charset="0"/>
                <a:ea typeface="Calibri" panose="020F0502020204030204" pitchFamily="34" charset="0"/>
                <a:cs typeface="Arial" panose="020B0604020202020204" pitchFamily="34" charset="0"/>
              </a:rPr>
              <a:t>Panel de Expertos</a:t>
            </a:r>
          </a:p>
          <a:p>
            <a:pPr marL="171450" indent="-171450" algn="just">
              <a:buFont typeface="Wingdings" panose="05000000000000000000" pitchFamily="2" charset="2"/>
              <a:buChar char="§"/>
            </a:pPr>
            <a:r>
              <a:rPr lang="es-ES" sz="1200" dirty="0">
                <a:effectLst/>
                <a:latin typeface="Arial" panose="020B0604020202020204" pitchFamily="34" charset="0"/>
                <a:ea typeface="Calibri" panose="020F0502020204030204" pitchFamily="34" charset="0"/>
                <a:cs typeface="Arial" panose="020B0604020202020204" pitchFamily="34" charset="0"/>
              </a:rPr>
              <a:t>Héctor Hernán Ríos- Vicepresidente Financiero COPA AIRLINES</a:t>
            </a:r>
          </a:p>
          <a:p>
            <a:pPr marL="171450" indent="-171450" algn="just">
              <a:buFont typeface="Wingdings" panose="05000000000000000000" pitchFamily="2" charset="2"/>
              <a:buChar char="§"/>
            </a:pPr>
            <a:r>
              <a:rPr lang="es-ES" sz="1200" dirty="0">
                <a:effectLst/>
                <a:latin typeface="Arial" panose="020B0604020202020204" pitchFamily="34" charset="0"/>
                <a:ea typeface="Calibri" panose="020F0502020204030204" pitchFamily="34" charset="0"/>
                <a:cs typeface="Arial" panose="020B0604020202020204" pitchFamily="34" charset="0"/>
              </a:rPr>
              <a:t>Sara Ramírez. Gerente Concesión Centro Norte – Airplan</a:t>
            </a:r>
          </a:p>
          <a:p>
            <a:pPr marL="171450" indent="-171450" algn="just">
              <a:buFont typeface="Wingdings" panose="05000000000000000000" pitchFamily="2" charset="2"/>
              <a:buChar char="§"/>
            </a:pPr>
            <a:r>
              <a:rPr lang="es-ES" sz="1200" dirty="0">
                <a:effectLst/>
                <a:latin typeface="Arial" panose="020B0604020202020204" pitchFamily="34" charset="0"/>
                <a:ea typeface="Calibri" panose="020F0502020204030204" pitchFamily="34" charset="0"/>
                <a:cs typeface="Arial" panose="020B0604020202020204" pitchFamily="34" charset="0"/>
              </a:rPr>
              <a:t>Roberto Held</a:t>
            </a:r>
            <a:r>
              <a:rPr lang="es-ES" sz="1200" dirty="0">
                <a:latin typeface="Arial" panose="020B0604020202020204" pitchFamily="34" charset="0"/>
                <a:cs typeface="Arial" panose="020B0604020202020204" pitchFamily="34" charset="0"/>
              </a:rPr>
              <a:t>. </a:t>
            </a:r>
            <a:r>
              <a:rPr lang="es-CO" sz="1200" dirty="0">
                <a:latin typeface="Arial" panose="020B0604020202020204" pitchFamily="34" charset="0"/>
                <a:cs typeface="Arial" panose="020B0604020202020204" pitchFamily="34" charset="0"/>
              </a:rPr>
              <a:t>Managing Partner –CEO STEGI</a:t>
            </a:r>
            <a:endParaRPr lang="es-ES" sz="1200" dirty="0">
              <a:latin typeface="Arial" panose="020B0604020202020204" pitchFamily="34" charset="0"/>
              <a:cs typeface="Arial" panose="020B0604020202020204" pitchFamily="34" charset="0"/>
            </a:endParaRPr>
          </a:p>
          <a:p>
            <a:pPr marL="171450" marR="0" lvl="0" indent="-17145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es-ES" sz="1200" b="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Pamela Bermúdez. Presidente de ALAICO</a:t>
            </a:r>
          </a:p>
          <a:p>
            <a:pPr marL="171450" indent="-171450" algn="just">
              <a:buFont typeface="Wingdings" panose="05000000000000000000" pitchFamily="2" charset="2"/>
              <a:buChar char="§"/>
            </a:pPr>
            <a:r>
              <a:rPr lang="es-ES" sz="1200" dirty="0">
                <a:effectLst/>
                <a:latin typeface="Arial" panose="020B0604020202020204" pitchFamily="34" charset="0"/>
                <a:ea typeface="Calibri" panose="020F0502020204030204" pitchFamily="34" charset="0"/>
                <a:cs typeface="Arial" panose="020B0604020202020204" pitchFamily="34" charset="0"/>
              </a:rPr>
              <a:t>Lucas Rodríguez. Jefe Oficina de Transporte Aéreo AEROCIVIL</a:t>
            </a: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endParaRPr kumimoji="0" lang="es-CO" sz="1200" b="1"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s-CO" sz="1200" b="1"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Preguntas y Respuestas   </a:t>
            </a:r>
            <a:endParaRPr lang="es-CO"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Rectángulo: esquinas redondeadas 8">
            <a:extLst>
              <a:ext uri="{FF2B5EF4-FFF2-40B4-BE49-F238E27FC236}">
                <a16:creationId xmlns:a16="http://schemas.microsoft.com/office/drawing/2014/main" id="{7F914E98-2AF6-4CCF-BB6E-22E608D2CEB6}"/>
              </a:ext>
            </a:extLst>
          </p:cNvPr>
          <p:cNvSpPr/>
          <p:nvPr/>
        </p:nvSpPr>
        <p:spPr>
          <a:xfrm>
            <a:off x="228738" y="2530635"/>
            <a:ext cx="5020882" cy="2363237"/>
          </a:xfrm>
          <a:prstGeom prst="round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En esta Sesión se reflexionará sobre el impacto de la pandemia del COVID-19 en la productividad de las empresas, el efecto de la caída del trafico en sus finanzas y las posibles consecuencias en el mediano y largo plazo. </a:t>
            </a:r>
          </a:p>
          <a:p>
            <a:pPr algn="just"/>
            <a:r>
              <a:rPr lang="es-E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Se analizarán posibles medidas de recuperación de las empresas basadas en la optimización de costos, incentivos al factor de productividad y estrategias a seguir en el corto y mediano plazo para lograr la recuperación del sector y estimular la prestación del servicio de transporte, para el crecimiento de la aviación civil en Colombia. </a:t>
            </a:r>
          </a:p>
        </p:txBody>
      </p:sp>
    </p:spTree>
    <p:extLst>
      <p:ext uri="{BB962C8B-B14F-4D97-AF65-F5344CB8AC3E}">
        <p14:creationId xmlns:p14="http://schemas.microsoft.com/office/powerpoint/2010/main" val="2717688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51;p23">
            <a:extLst>
              <a:ext uri="{FF2B5EF4-FFF2-40B4-BE49-F238E27FC236}">
                <a16:creationId xmlns:a16="http://schemas.microsoft.com/office/drawing/2014/main" id="{B5303770-902B-4081-982D-DA1773C2BED4}"/>
              </a:ext>
            </a:extLst>
          </p:cNvPr>
          <p:cNvSpPr txBox="1">
            <a:spLocks/>
          </p:cNvSpPr>
          <p:nvPr/>
        </p:nvSpPr>
        <p:spPr>
          <a:xfrm>
            <a:off x="4919870" y="556591"/>
            <a:ext cx="3004929" cy="647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000"/>
              <a:buFont typeface="Anton"/>
              <a:buNone/>
              <a:defRPr sz="2000" b="0" i="0" u="none" strike="noStrike" cap="none">
                <a:solidFill>
                  <a:srgbClr val="434343"/>
                </a:solidFill>
                <a:latin typeface="Anton"/>
                <a:ea typeface="Anton"/>
                <a:cs typeface="Anton"/>
                <a:sym typeface="Anton"/>
              </a:defRPr>
            </a:lvl1pPr>
            <a:lvl2pPr marR="0" lvl="1"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2pPr>
            <a:lvl3pPr marR="0" lvl="2"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3pPr>
            <a:lvl4pPr marR="0" lvl="3"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4pPr>
            <a:lvl5pPr marR="0" lvl="4"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5pPr>
            <a:lvl6pPr marR="0" lvl="5"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6pPr>
            <a:lvl7pPr marR="0" lvl="6"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7pPr>
            <a:lvl8pPr marR="0" lvl="7"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8pPr>
            <a:lvl9pPr marR="0" lvl="8"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9pPr>
          </a:lstStyle>
          <a:p>
            <a:pPr algn="ctr"/>
            <a:r>
              <a:rPr lang="es-ES" sz="2400" b="1" dirty="0">
                <a:latin typeface="Arial" panose="020B0604020202020204" pitchFamily="34" charset="0"/>
                <a:cs typeface="Arial" panose="020B0604020202020204" pitchFamily="34" charset="0"/>
              </a:rPr>
              <a:t>PROGRAMA</a:t>
            </a:r>
          </a:p>
          <a:p>
            <a:pPr algn="ctr"/>
            <a:r>
              <a:rPr lang="es-ES" sz="1600" b="1" dirty="0">
                <a:latin typeface="Arial" panose="020B0604020202020204" pitchFamily="34" charset="0"/>
                <a:cs typeface="Arial" panose="020B0604020202020204" pitchFamily="34" charset="0"/>
              </a:rPr>
              <a:t>24 de Noviembre </a:t>
            </a:r>
          </a:p>
        </p:txBody>
      </p:sp>
      <p:sp>
        <p:nvSpPr>
          <p:cNvPr id="5" name="CuadroTexto 4">
            <a:extLst>
              <a:ext uri="{FF2B5EF4-FFF2-40B4-BE49-F238E27FC236}">
                <a16:creationId xmlns:a16="http://schemas.microsoft.com/office/drawing/2014/main" id="{669E3A82-7E9F-4418-B7E9-8E86BE5FCC8B}"/>
              </a:ext>
            </a:extLst>
          </p:cNvPr>
          <p:cNvSpPr txBox="1"/>
          <p:nvPr/>
        </p:nvSpPr>
        <p:spPr>
          <a:xfrm>
            <a:off x="5263576" y="1317689"/>
            <a:ext cx="6464597" cy="4282134"/>
          </a:xfrm>
          <a:prstGeom prst="rect">
            <a:avLst/>
          </a:prstGeom>
          <a:solidFill>
            <a:schemeClr val="bg2">
              <a:lumMod val="20000"/>
              <a:lumOff val="80000"/>
            </a:schemeClr>
          </a:solidFill>
          <a:ln>
            <a:solidFill>
              <a:schemeClr val="tx2">
                <a:lumMod val="90000"/>
              </a:schemeClr>
            </a:solidFill>
          </a:ln>
          <a:effectLst>
            <a:outerShdw blurRad="63500" sx="102000" sy="102000" algn="ctr" rotWithShape="0">
              <a:prstClr val="black">
                <a:alpha val="40000"/>
              </a:prstClr>
            </a:outerShdw>
          </a:effectLst>
        </p:spPr>
        <p:txBody>
          <a:bodyPr wrap="square">
            <a:spAutoFit/>
          </a:bodyPr>
          <a:lstStyle/>
          <a:p>
            <a:pPr>
              <a:lnSpc>
                <a:spcPct val="107000"/>
              </a:lnSpc>
              <a:spcAft>
                <a:spcPts val="800"/>
              </a:spcAft>
              <a:tabLst>
                <a:tab pos="449580" algn="l"/>
                <a:tab pos="899160" algn="l"/>
                <a:tab pos="1348740" algn="l"/>
                <a:tab pos="2247900" algn="l"/>
                <a:tab pos="2697480" algn="l"/>
                <a:tab pos="3147060" algn="l"/>
                <a:tab pos="3596640" algn="l"/>
                <a:tab pos="4046220" algn="l"/>
                <a:tab pos="4495800" algn="l"/>
                <a:tab pos="4945380" algn="l"/>
                <a:tab pos="5394960" algn="l"/>
                <a:tab pos="5844540" algn="l"/>
                <a:tab pos="6294120" algn="l"/>
              </a:tabLst>
            </a:pPr>
            <a:r>
              <a:rPr lang="es-CO" sz="1200" b="1" dirty="0">
                <a:effectLst/>
                <a:latin typeface="Arial" panose="020B0604020202020204" pitchFamily="34" charset="0"/>
                <a:ea typeface="Calibri" panose="020F0502020204030204" pitchFamily="34" charset="0"/>
                <a:cs typeface="Arial" panose="020B0604020202020204" pitchFamily="34" charset="0"/>
              </a:rPr>
              <a:t>4:00 pm - 4:30 pm   Sesión 5: </a:t>
            </a:r>
            <a:r>
              <a:rPr lang="es-ES" sz="1200" b="1" dirty="0">
                <a:effectLst/>
                <a:latin typeface="Arial" panose="020B0604020202020204" pitchFamily="34" charset="0"/>
                <a:ea typeface="MS Mincho" panose="02020609040205080304" pitchFamily="49" charset="-128"/>
                <a:cs typeface="Arial" panose="020B0604020202020204" pitchFamily="34" charset="0"/>
              </a:rPr>
              <a:t>Resiliencia de la infraestructura Aeronáutica frente al 		                             Covid-19: retos y  oportunidades</a:t>
            </a:r>
          </a:p>
          <a:p>
            <a:pPr>
              <a:tabLst>
                <a:tab pos="449580" algn="l"/>
                <a:tab pos="899160" algn="l"/>
                <a:tab pos="1348740" algn="l"/>
                <a:tab pos="2247900" algn="l"/>
                <a:tab pos="2697480" algn="l"/>
                <a:tab pos="3147060" algn="l"/>
                <a:tab pos="3596640" algn="l"/>
                <a:tab pos="4046220" algn="l"/>
                <a:tab pos="4495800" algn="l"/>
                <a:tab pos="4945380" algn="l"/>
                <a:tab pos="5394960" algn="l"/>
                <a:tab pos="5844540" algn="l"/>
                <a:tab pos="6294120" algn="l"/>
              </a:tabLst>
            </a:pPr>
            <a:r>
              <a:rPr lang="es-CO" sz="1200" b="1" dirty="0">
                <a:effectLst/>
                <a:latin typeface="Arial" panose="020B0604020202020204" pitchFamily="34" charset="0"/>
                <a:ea typeface="Calibri" panose="020F0502020204030204" pitchFamily="34" charset="0"/>
                <a:cs typeface="Arial" panose="020B0604020202020204" pitchFamily="34" charset="0"/>
              </a:rPr>
              <a:t>4:30 pm – 5:00 pm  Panel de Expertos</a:t>
            </a:r>
            <a:endParaRPr lang="es-CO" sz="1200" dirty="0">
              <a:effectLst/>
              <a:latin typeface="Arial" panose="020B0604020202020204" pitchFamily="34" charset="0"/>
              <a:ea typeface="Calibri" panose="020F0502020204030204" pitchFamily="34" charset="0"/>
              <a:cs typeface="Arial" panose="020B0604020202020204" pitchFamily="34" charset="0"/>
            </a:endParaRPr>
          </a:p>
          <a:p>
            <a:pPr algn="just"/>
            <a:r>
              <a:rPr lang="es-CO" sz="1200" b="1" dirty="0">
                <a:effectLst/>
                <a:latin typeface="Arial" panose="020B0604020202020204" pitchFamily="34" charset="0"/>
                <a:ea typeface="Calibri" panose="020F0502020204030204" pitchFamily="34" charset="0"/>
                <a:cs typeface="Arial" panose="020B0604020202020204" pitchFamily="34" charset="0"/>
              </a:rPr>
              <a:t>5:00 pm – 5:30 pm  Preguntas y Respuestas </a:t>
            </a:r>
            <a:endParaRPr lang="es-CO" sz="1200" dirty="0">
              <a:effectLst/>
              <a:latin typeface="Arial" panose="020B0604020202020204" pitchFamily="34" charset="0"/>
              <a:ea typeface="Calibri" panose="020F0502020204030204" pitchFamily="34" charset="0"/>
              <a:cs typeface="Arial" panose="020B0604020202020204" pitchFamily="34" charset="0"/>
            </a:endParaRPr>
          </a:p>
          <a:p>
            <a:pPr algn="just"/>
            <a:r>
              <a:rPr lang="es-CO" sz="1200" b="1" dirty="0">
                <a:effectLst/>
                <a:latin typeface="Arial" panose="020B0604020202020204" pitchFamily="34" charset="0"/>
                <a:ea typeface="Calibri" panose="020F0502020204030204" pitchFamily="34" charset="0"/>
                <a:cs typeface="Arial" panose="020B0604020202020204" pitchFamily="34" charset="0"/>
              </a:rPr>
              <a:t> </a:t>
            </a:r>
          </a:p>
          <a:p>
            <a:pPr algn="just">
              <a:tabLst>
                <a:tab pos="1381125" algn="l"/>
              </a:tabLst>
            </a:pPr>
            <a:r>
              <a:rPr lang="es-CO" sz="1200" b="1" dirty="0">
                <a:effectLst/>
                <a:latin typeface="Arial" panose="020B0604020202020204" pitchFamily="34" charset="0"/>
                <a:ea typeface="Calibri" panose="020F0502020204030204" pitchFamily="34" charset="0"/>
                <a:cs typeface="Arial" panose="020B0604020202020204" pitchFamily="34" charset="0"/>
              </a:rPr>
              <a:t>NOTA:</a:t>
            </a:r>
            <a:r>
              <a:rPr lang="es-CO" sz="1200" dirty="0">
                <a:effectLst/>
                <a:latin typeface="Arial" panose="020B0604020202020204" pitchFamily="34" charset="0"/>
                <a:ea typeface="Calibri" panose="020F0502020204030204" pitchFamily="34" charset="0"/>
                <a:cs typeface="Arial" panose="020B0604020202020204" pitchFamily="34" charset="0"/>
              </a:rPr>
              <a:t> El experto podrá realizar propuestas o ajustes al Texto guía</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tab pos="1381125" algn="l"/>
              </a:tabLst>
              <a:defRPr/>
            </a:pPr>
            <a:endParaRPr kumimoji="0" lang="es-CO" sz="1200" b="1"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tab pos="1381125" algn="l"/>
              </a:tabLst>
              <a:defRPr/>
            </a:pPr>
            <a:r>
              <a:rPr kumimoji="0" lang="es-CO" sz="1200" b="1"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Presentación Nota de Estudio. </a:t>
            </a:r>
            <a:r>
              <a:rPr kumimoji="0" lang="es-CO" sz="1200" b="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Dra. </a:t>
            </a:r>
            <a:r>
              <a:rPr kumimoji="0" lang="es-ES" sz="1200" b="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Olga Lucía Ramírez Duarte Viceministra de Infraestructura. Ministerio de Transporte.  </a:t>
            </a:r>
            <a:endParaRPr kumimoji="0" lang="es-CO" sz="1200" b="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s-CO" sz="1200" b="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tab pos="1381125" algn="l"/>
              </a:tabLst>
              <a:defRPr/>
            </a:pPr>
            <a:r>
              <a:rPr kumimoji="0" lang="es-CO" sz="1200" b="1"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Introducción al Panel. Moderador. </a:t>
            </a:r>
            <a:r>
              <a:rPr kumimoji="0" lang="es-ES" sz="1200" b="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General Gonzalo Cárdenas Mahecha. Secretario de Sistemas Operacionales AEROCIVIL</a:t>
            </a:r>
            <a:r>
              <a:rPr kumimoji="0" lang="es-CO" sz="1200" b="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tab pos="1381125" algn="l"/>
              </a:tabLst>
              <a:defRPr/>
            </a:pPr>
            <a:endParaRPr kumimoji="0" lang="es-CO" sz="1200" b="1"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tab pos="1381125" algn="l"/>
              </a:tabLst>
              <a:defRPr/>
            </a:pPr>
            <a:r>
              <a:rPr kumimoji="0" lang="es-CO" sz="1200" b="1"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Panel de Expertos </a:t>
            </a:r>
            <a:endParaRPr kumimoji="0" lang="es-CO" sz="1200" b="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171450" marR="0" lvl="0" indent="-17145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tab pos="1381125" algn="l"/>
              </a:tabLst>
              <a:defRPr/>
            </a:pPr>
            <a:r>
              <a:rPr kumimoji="0" lang="es-ES" sz="1200" b="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Juan Felipe Jiménez- Subdirección de transporte del DNP General Gonzalo Cárdenas Mahecha. Secretario de Sistemas Operacionales AEROCIVIL </a:t>
            </a:r>
            <a:endParaRPr kumimoji="0" lang="es-CO" sz="1200" b="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171450" marR="0" lvl="0" indent="-17145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tab pos="1381125" algn="l"/>
              </a:tabLst>
              <a:defRPr/>
            </a:pPr>
            <a:r>
              <a:rPr kumimoji="0" lang="es-CO" sz="1200" b="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Santiago Castro. Presidente ASOBANCARIA</a:t>
            </a:r>
          </a:p>
          <a:p>
            <a:pPr marL="171450" marR="0" lvl="0" indent="-17145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tab pos="1381125" algn="l"/>
              </a:tabLst>
              <a:defRPr/>
            </a:pPr>
            <a:r>
              <a:rPr kumimoji="0" lang="es-CO" sz="1200" b="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Monsieur Faride Zizi. </a:t>
            </a:r>
            <a:r>
              <a:rPr kumimoji="0" lang="es-ES" sz="1200" b="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Director Servicios de Aviación Civil de Francia</a:t>
            </a:r>
            <a:endParaRPr kumimoji="0" lang="es-CO" sz="1200" b="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171450" marR="0" lvl="0" indent="-17145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tab pos="1381125" algn="l"/>
              </a:tabLst>
              <a:defRPr/>
            </a:pPr>
            <a:r>
              <a:rPr kumimoji="0" lang="es-ES" sz="1200" b="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Álvaro Durán. Consultor</a:t>
            </a:r>
          </a:p>
          <a:p>
            <a:pPr marL="171450" marR="0" lvl="0" indent="-17145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tab pos="1381125" algn="l"/>
              </a:tabLst>
              <a:defRPr/>
            </a:pPr>
            <a:endParaRPr kumimoji="0" lang="es-CO" sz="1200" b="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tab pos="1381125" algn="l"/>
              </a:tabLst>
              <a:defRPr/>
            </a:pPr>
            <a:r>
              <a:rPr kumimoji="0" lang="es-CO" sz="1200" b="1"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Preguntas y Respuestas</a:t>
            </a:r>
            <a:r>
              <a:rPr kumimoji="0" lang="es-CO" sz="1200" b="1" i="1"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es-CO" sz="1200" i="1"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800"/>
              </a:spcAft>
              <a:tabLst>
                <a:tab pos="1381125" algn="l"/>
              </a:tabLst>
            </a:pPr>
            <a:r>
              <a:rPr lang="es-CO" sz="1200" b="1" i="1" dirty="0">
                <a:effectLst/>
                <a:latin typeface="Arial" panose="020B0604020202020204" pitchFamily="34" charset="0"/>
                <a:ea typeface="Calibri" panose="020F0502020204030204" pitchFamily="34" charset="0"/>
                <a:cs typeface="Arial" panose="020B0604020202020204" pitchFamily="34" charset="0"/>
              </a:rPr>
              <a:t> </a:t>
            </a:r>
            <a:endParaRPr lang="es-CO" sz="1200" i="1"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E0D522F8-FFF3-468E-85E2-A86FE445C464}"/>
              </a:ext>
            </a:extLst>
          </p:cNvPr>
          <p:cNvSpPr txBox="1"/>
          <p:nvPr/>
        </p:nvSpPr>
        <p:spPr>
          <a:xfrm>
            <a:off x="463827" y="1997839"/>
            <a:ext cx="3609048" cy="2862322"/>
          </a:xfrm>
          <a:prstGeom prst="rect">
            <a:avLst/>
          </a:prstGeom>
          <a:solidFill>
            <a:schemeClr val="bg1">
              <a:lumMod val="85000"/>
            </a:schemeClr>
          </a:solidFill>
          <a:effectLst>
            <a:outerShdw blurRad="63500" sx="102000" sy="102000" algn="ctr" rotWithShape="0">
              <a:prstClr val="black">
                <a:alpha val="40000"/>
              </a:prstClr>
            </a:outerShdw>
          </a:effectLst>
        </p:spPr>
        <p:txBody>
          <a:bodyPr wrap="square">
            <a:spAutoFit/>
          </a:bodyPr>
          <a:lstStyle/>
          <a:p>
            <a:pPr algn="just"/>
            <a:r>
              <a:rPr lang="es-CO" sz="1200" dirty="0">
                <a:effectLst/>
                <a:latin typeface="Arial" panose="020B0604020202020204" pitchFamily="34" charset="0"/>
                <a:ea typeface="Calibri" panose="020F0502020204030204" pitchFamily="34" charset="0"/>
                <a:cs typeface="Arial" panose="020B0604020202020204" pitchFamily="34" charset="0"/>
              </a:rPr>
              <a:t>En este espacio se presentará la respuesta del sector de la aviación en materia de infraestructura aeroportuaria y aeronáutica frente a los retos de la pandemia; cómo se logró  mantener en operación los 68 aeropuertos del país, las acciones realizadas, logros alcanzados y retos y estrategias para el corto, mediano y largo plazo en materia de infraestructura.</a:t>
            </a:r>
          </a:p>
          <a:p>
            <a:pPr algn="just"/>
            <a:r>
              <a:rPr lang="es-CO" sz="1200" dirty="0">
                <a:effectLst/>
                <a:latin typeface="Arial" panose="020B0604020202020204" pitchFamily="34" charset="0"/>
                <a:ea typeface="Calibri" panose="020F0502020204030204" pitchFamily="34" charset="0"/>
                <a:cs typeface="Arial" panose="020B0604020202020204" pitchFamily="34" charset="0"/>
              </a:rPr>
              <a:t> </a:t>
            </a:r>
          </a:p>
          <a:p>
            <a:pPr algn="just">
              <a:tabLst>
                <a:tab pos="1381125" algn="l"/>
              </a:tabLst>
            </a:pPr>
            <a:r>
              <a:rPr lang="es-CO" sz="1200" dirty="0">
                <a:effectLst/>
                <a:latin typeface="Arial" panose="020B0604020202020204" pitchFamily="34" charset="0"/>
                <a:ea typeface="Calibri" panose="020F0502020204030204" pitchFamily="34" charset="0"/>
                <a:cs typeface="Arial" panose="020B0604020202020204" pitchFamily="34" charset="0"/>
              </a:rPr>
              <a:t>También se discutirá si la crisis del COVID-19 ha tenido o puede tener un impacto negativo o positivo en los avances en materia ambiental en la aviación y las consecuencias para las iniciativas ambientales, señaladas en el Plan Estratégico Ambiental, incluido CORSIA. </a:t>
            </a:r>
            <a:endParaRPr lang="es-CO" sz="12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74296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51;p23">
            <a:extLst>
              <a:ext uri="{FF2B5EF4-FFF2-40B4-BE49-F238E27FC236}">
                <a16:creationId xmlns:a16="http://schemas.microsoft.com/office/drawing/2014/main" id="{B5303770-902B-4081-982D-DA1773C2BED4}"/>
              </a:ext>
            </a:extLst>
          </p:cNvPr>
          <p:cNvSpPr txBox="1">
            <a:spLocks/>
          </p:cNvSpPr>
          <p:nvPr/>
        </p:nvSpPr>
        <p:spPr>
          <a:xfrm>
            <a:off x="4919870" y="556591"/>
            <a:ext cx="3004929" cy="647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000"/>
              <a:buFont typeface="Anton"/>
              <a:buNone/>
              <a:defRPr sz="2000" b="0" i="0" u="none" strike="noStrike" cap="none">
                <a:solidFill>
                  <a:srgbClr val="434343"/>
                </a:solidFill>
                <a:latin typeface="Anton"/>
                <a:ea typeface="Anton"/>
                <a:cs typeface="Anton"/>
                <a:sym typeface="Anton"/>
              </a:defRPr>
            </a:lvl1pPr>
            <a:lvl2pPr marR="0" lvl="1"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2pPr>
            <a:lvl3pPr marR="0" lvl="2"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3pPr>
            <a:lvl4pPr marR="0" lvl="3"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4pPr>
            <a:lvl5pPr marR="0" lvl="4"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5pPr>
            <a:lvl6pPr marR="0" lvl="5"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6pPr>
            <a:lvl7pPr marR="0" lvl="6"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7pPr>
            <a:lvl8pPr marR="0" lvl="7"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8pPr>
            <a:lvl9pPr marR="0" lvl="8"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9pPr>
          </a:lstStyle>
          <a:p>
            <a:pPr algn="ctr"/>
            <a:r>
              <a:rPr lang="es-ES" sz="2400" b="1" dirty="0">
                <a:latin typeface="Arial" panose="020B0604020202020204" pitchFamily="34" charset="0"/>
                <a:cs typeface="Arial" panose="020B0604020202020204" pitchFamily="34" charset="0"/>
              </a:rPr>
              <a:t>PROGRAMA</a:t>
            </a:r>
          </a:p>
          <a:p>
            <a:pPr algn="ctr"/>
            <a:r>
              <a:rPr lang="es-ES" sz="1600" b="1" dirty="0">
                <a:latin typeface="Arial" panose="020B0604020202020204" pitchFamily="34" charset="0"/>
                <a:cs typeface="Arial" panose="020B0604020202020204" pitchFamily="34" charset="0"/>
              </a:rPr>
              <a:t>25 de Noviembre </a:t>
            </a:r>
          </a:p>
        </p:txBody>
      </p:sp>
      <p:sp>
        <p:nvSpPr>
          <p:cNvPr id="10" name="CuadroTexto 9">
            <a:extLst>
              <a:ext uri="{FF2B5EF4-FFF2-40B4-BE49-F238E27FC236}">
                <a16:creationId xmlns:a16="http://schemas.microsoft.com/office/drawing/2014/main" id="{4BB39397-8DAB-4E26-B987-5C6324BDEE1D}"/>
              </a:ext>
            </a:extLst>
          </p:cNvPr>
          <p:cNvSpPr txBox="1"/>
          <p:nvPr/>
        </p:nvSpPr>
        <p:spPr>
          <a:xfrm>
            <a:off x="4695721" y="1611269"/>
            <a:ext cx="5959027" cy="4366388"/>
          </a:xfrm>
          <a:prstGeom prst="rect">
            <a:avLst/>
          </a:prstGeom>
          <a:solidFill>
            <a:schemeClr val="bg2"/>
          </a:solidFill>
          <a:ln>
            <a:solidFill>
              <a:schemeClr val="tx2">
                <a:lumMod val="90000"/>
              </a:schemeClr>
            </a:solidFill>
          </a:ln>
          <a:effectLst>
            <a:outerShdw blurRad="63500" sx="102000" sy="102000" algn="ctr" rotWithShape="0">
              <a:prstClr val="black">
                <a:alpha val="40000"/>
              </a:prstClr>
            </a:outerShdw>
          </a:effectLst>
        </p:spPr>
        <p:txBody>
          <a:bodyPr wrap="square">
            <a:spAutoFit/>
          </a:bodyPr>
          <a:lstStyle/>
          <a:p>
            <a:pPr marL="1170305" indent="-1170305"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8:00 – 8:30  am	Sesión 6: </a:t>
            </a:r>
            <a:r>
              <a:rPr lang="es-CO" sz="12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Fortalecimiento de la industria aeronáutica        	          colombiana enfrentando la nueva realidad de la    	           post pandemia.</a:t>
            </a:r>
          </a:p>
          <a:p>
            <a:pPr marL="1170305" indent="-1170305"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8:30 – 9:00  am	Panel de Expertos </a:t>
            </a:r>
            <a:endParaRPr lang="es-CO" sz="1200" dirty="0">
              <a:effectLst/>
              <a:latin typeface="Arial" panose="020B0604020202020204" pitchFamily="34" charset="0"/>
              <a:ea typeface="Calibri" panose="020F0502020204030204" pitchFamily="34" charset="0"/>
              <a:cs typeface="Arial" panose="020B0604020202020204" pitchFamily="34" charset="0"/>
            </a:endParaRPr>
          </a:p>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9:00 – 9:30 am 	Preguntas y Respuestas</a:t>
            </a:r>
          </a:p>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s-CO" sz="1200" dirty="0">
              <a:effectLst/>
              <a:latin typeface="Arial" panose="020B0604020202020204" pitchFamily="34" charset="0"/>
              <a:ea typeface="Calibri" panose="020F0502020204030204" pitchFamily="34" charset="0"/>
              <a:cs typeface="Arial" panose="020B0604020202020204" pitchFamily="34" charset="0"/>
            </a:endParaRPr>
          </a:p>
          <a:p>
            <a:pPr algn="just"/>
            <a:endParaRPr lang="es-CO" sz="1200" b="1" dirty="0">
              <a:effectLst/>
              <a:latin typeface="Arial" panose="020B0604020202020204" pitchFamily="34" charset="0"/>
              <a:ea typeface="Calibri" panose="020F0502020204030204" pitchFamily="34" charset="0"/>
              <a:cs typeface="Arial" panose="020B0604020202020204" pitchFamily="34" charset="0"/>
            </a:endParaRPr>
          </a:p>
          <a:p>
            <a:pPr algn="just"/>
            <a:r>
              <a:rPr lang="es-CO" sz="1200" b="1" dirty="0">
                <a:effectLst/>
                <a:latin typeface="Arial" panose="020B0604020202020204" pitchFamily="34" charset="0"/>
                <a:ea typeface="Calibri" panose="020F0502020204030204" pitchFamily="34" charset="0"/>
                <a:cs typeface="Arial" panose="020B0604020202020204" pitchFamily="34" charset="0"/>
              </a:rPr>
              <a:t>NOTA: El experto podrá realizar propuestas o ajustes al Texto anterior</a:t>
            </a:r>
          </a:p>
          <a:p>
            <a:pPr algn="just">
              <a:lnSpc>
                <a:spcPct val="107000"/>
              </a:lnSpc>
              <a:spcAft>
                <a:spcPts val="800"/>
              </a:spcAft>
            </a:pPr>
            <a:endParaRPr lang="es-CO" sz="1200" b="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CO" sz="1200" b="1" dirty="0">
                <a:effectLst/>
                <a:latin typeface="Arial" panose="020B0604020202020204" pitchFamily="34" charset="0"/>
                <a:ea typeface="Calibri" panose="020F0502020204030204" pitchFamily="34" charset="0"/>
                <a:cs typeface="Arial" panose="020B0604020202020204" pitchFamily="34" charset="0"/>
              </a:rPr>
              <a:t>Presentación Nota de Estudio</a:t>
            </a:r>
            <a:r>
              <a:rPr lang="es-CO" sz="1200" dirty="0">
                <a:effectLst/>
                <a:latin typeface="Arial" panose="020B0604020202020204" pitchFamily="34" charset="0"/>
                <a:ea typeface="Calibri" panose="020F0502020204030204" pitchFamily="34" charset="0"/>
                <a:cs typeface="Arial" panose="020B0604020202020204" pitchFamily="34" charset="0"/>
              </a:rPr>
              <a:t> </a:t>
            </a:r>
            <a:r>
              <a:rPr lang="es-ES" sz="1200" dirty="0">
                <a:effectLst/>
                <a:latin typeface="Arial" panose="020B0604020202020204" pitchFamily="34" charset="0"/>
                <a:ea typeface="Calibri" panose="020F0502020204030204" pitchFamily="34" charset="0"/>
                <a:cs typeface="Arial" panose="020B0604020202020204" pitchFamily="34" charset="0"/>
              </a:rPr>
              <a:t>General Juan Carlos Ramírez. Asesor Aerocivil</a:t>
            </a:r>
            <a:r>
              <a:rPr lang="es-CO" sz="12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800"/>
              </a:spcAft>
            </a:pPr>
            <a:r>
              <a:rPr lang="es-CO" sz="1200" b="1" dirty="0">
                <a:effectLst/>
                <a:latin typeface="Arial" panose="020B0604020202020204" pitchFamily="34" charset="0"/>
                <a:ea typeface="Calibri" panose="020F0502020204030204" pitchFamily="34" charset="0"/>
                <a:cs typeface="Arial" panose="020B0604020202020204" pitchFamily="34" charset="0"/>
              </a:rPr>
              <a:t>Introducción al Panel. Moderador</a:t>
            </a:r>
            <a:r>
              <a:rPr lang="es-CO" sz="1200" dirty="0">
                <a:effectLst/>
                <a:latin typeface="Arial" panose="020B0604020202020204" pitchFamily="34" charset="0"/>
                <a:ea typeface="Calibri" panose="020F0502020204030204" pitchFamily="34" charset="0"/>
                <a:cs typeface="Arial" panose="020B0604020202020204" pitchFamily="34" charset="0"/>
              </a:rPr>
              <a:t> </a:t>
            </a:r>
            <a:r>
              <a:rPr lang="es-ES" sz="1200" dirty="0">
                <a:effectLst/>
                <a:latin typeface="Arial" panose="020B0604020202020204" pitchFamily="34" charset="0"/>
                <a:ea typeface="Calibri" panose="020F0502020204030204" pitchFamily="34" charset="0"/>
                <a:cs typeface="Arial" panose="020B0604020202020204" pitchFamily="34" charset="0"/>
              </a:rPr>
              <a:t>General Juan Carlos Ramírez. Asesor Aerocivil</a:t>
            </a:r>
            <a:endParaRPr lang="es-CO"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CO" sz="1200" b="1" dirty="0">
                <a:effectLst/>
                <a:latin typeface="Arial" panose="020B0604020202020204" pitchFamily="34" charset="0"/>
                <a:ea typeface="Calibri" panose="020F0502020204030204" pitchFamily="34" charset="0"/>
                <a:cs typeface="Arial" panose="020B0604020202020204" pitchFamily="34" charset="0"/>
              </a:rPr>
              <a:t> Panel de Expertos</a:t>
            </a:r>
            <a:endParaRPr lang="es-CO" sz="1200" dirty="0">
              <a:effectLst/>
              <a:latin typeface="Arial" panose="020B0604020202020204" pitchFamily="34" charset="0"/>
              <a:ea typeface="Calibri" panose="020F0502020204030204" pitchFamily="34" charset="0"/>
              <a:cs typeface="Arial" panose="020B0604020202020204" pitchFamily="34" charset="0"/>
            </a:endParaRPr>
          </a:p>
          <a:p>
            <a:pPr marL="171450" indent="-171450" algn="just">
              <a:buFont typeface="Wingdings" panose="05000000000000000000" pitchFamily="2" charset="2"/>
              <a:buChar char="§"/>
            </a:pPr>
            <a:r>
              <a:rPr lang="es-CO" sz="1200" dirty="0">
                <a:effectLst/>
                <a:latin typeface="Arial" panose="020B0604020202020204" pitchFamily="34" charset="0"/>
                <a:ea typeface="Calibri" panose="020F0502020204030204" pitchFamily="34" charset="0"/>
                <a:cs typeface="Arial" panose="020B0604020202020204" pitchFamily="34" charset="0"/>
              </a:rPr>
              <a:t>Gonzalo Yelpo. Director Legal y Asesor General ALTA</a:t>
            </a:r>
          </a:p>
          <a:p>
            <a:pPr marL="171450" indent="-171450" algn="just">
              <a:buFont typeface="Wingdings" panose="05000000000000000000" pitchFamily="2" charset="2"/>
              <a:buChar char="§"/>
            </a:pPr>
            <a:r>
              <a:rPr lang="es-CO" sz="1200" dirty="0">
                <a:effectLst/>
                <a:latin typeface="Arial" panose="020B0604020202020204" pitchFamily="34" charset="0"/>
                <a:ea typeface="Calibri" panose="020F0502020204030204" pitchFamily="34" charset="0"/>
                <a:cs typeface="Arial" panose="020B0604020202020204" pitchFamily="34" charset="0"/>
              </a:rPr>
              <a:t>General Eleuterio Sánchez. Presidente de ACOPAER </a:t>
            </a:r>
          </a:p>
          <a:p>
            <a:pPr marL="171450" lvl="0" indent="-171450" algn="just">
              <a:buFont typeface="Wingdings" panose="05000000000000000000" pitchFamily="2" charset="2"/>
              <a:buChar char="§"/>
            </a:pPr>
            <a:r>
              <a:rPr lang="es-CO" sz="1200" dirty="0">
                <a:effectLst/>
                <a:latin typeface="Arial" panose="020B0604020202020204" pitchFamily="34" charset="0"/>
                <a:ea typeface="Calibri" panose="020F0502020204030204" pitchFamily="34" charset="0"/>
                <a:cs typeface="Arial" panose="020B0604020202020204" pitchFamily="34" charset="0"/>
              </a:rPr>
              <a:t>Gustavo Enrique Saavedra (RA FAC) Director Relaciones Estratégicas de Industria CIAC S.A</a:t>
            </a:r>
          </a:p>
          <a:p>
            <a:pPr marL="171450" lvl="0" indent="-171450" algn="just">
              <a:buFont typeface="Wingdings" panose="05000000000000000000" pitchFamily="2" charset="2"/>
              <a:buChar char="§"/>
            </a:pPr>
            <a:r>
              <a:rPr lang="es-CO" sz="1200" dirty="0">
                <a:effectLst/>
                <a:latin typeface="Arial" panose="020B0604020202020204" pitchFamily="34" charset="0"/>
                <a:ea typeface="Calibri" panose="020F0502020204030204" pitchFamily="34" charset="0"/>
                <a:cs typeface="Arial" panose="020B0604020202020204" pitchFamily="34" charset="0"/>
              </a:rPr>
              <a:t>Diego Muñoz. FEDIAC </a:t>
            </a:r>
          </a:p>
          <a:p>
            <a:pPr marL="171450" lvl="0" indent="-171450" algn="just">
              <a:buFont typeface="Wingdings" panose="05000000000000000000" pitchFamily="2" charset="2"/>
              <a:buChar char="§"/>
            </a:pPr>
            <a:r>
              <a:rPr lang="es-CO" sz="1200" dirty="0">
                <a:effectLst/>
                <a:latin typeface="Arial" panose="020B0604020202020204" pitchFamily="34" charset="0"/>
                <a:ea typeface="Calibri" panose="020F0502020204030204" pitchFamily="34" charset="0"/>
                <a:cs typeface="Arial" panose="020B0604020202020204" pitchFamily="34" charset="0"/>
              </a:rPr>
              <a:t>Xavier Hurtado Presidente Federación Mexicana de Partes </a:t>
            </a:r>
          </a:p>
          <a:p>
            <a:pPr algn="just">
              <a:lnSpc>
                <a:spcPct val="107000"/>
              </a:lnSpc>
              <a:spcAft>
                <a:spcPts val="800"/>
              </a:spcAft>
            </a:pPr>
            <a:r>
              <a:rPr lang="es-CO" sz="1200" b="1"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800"/>
              </a:spcAft>
            </a:pPr>
            <a:r>
              <a:rPr lang="es-CO" sz="1200" b="1" dirty="0">
                <a:effectLst/>
                <a:latin typeface="Arial" panose="020B0604020202020204" pitchFamily="34" charset="0"/>
                <a:ea typeface="Calibri" panose="020F0502020204030204" pitchFamily="34" charset="0"/>
                <a:cs typeface="Arial" panose="020B0604020202020204" pitchFamily="34" charset="0"/>
              </a:rPr>
              <a:t>Preguntas y Respuestas   </a:t>
            </a:r>
            <a:r>
              <a:rPr lang="es-CO" sz="1200" b="1" dirty="0">
                <a:effectLst/>
                <a:latin typeface="Arial" panose="020B0604020202020204" pitchFamily="34" charset="0"/>
                <a:ea typeface="Calibri" panose="020F0502020204030204" pitchFamily="34" charset="0"/>
                <a:cs typeface="Times New Roman" panose="02020603050405020304" pitchFamily="18" charset="0"/>
              </a:rPr>
              <a:t>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25463593-2C42-4A97-AFFA-098F98C60308}"/>
              </a:ext>
            </a:extLst>
          </p:cNvPr>
          <p:cNvSpPr txBox="1"/>
          <p:nvPr/>
        </p:nvSpPr>
        <p:spPr>
          <a:xfrm>
            <a:off x="570852" y="2451339"/>
            <a:ext cx="3563826" cy="2501582"/>
          </a:xfrm>
          <a:prstGeom prst="rect">
            <a:avLst/>
          </a:prstGeom>
          <a:solidFill>
            <a:schemeClr val="bg1">
              <a:lumMod val="95000"/>
            </a:schemeClr>
          </a:solidFill>
          <a:effectLst>
            <a:outerShdw blurRad="63500" sx="102000" sy="102000" algn="ctr" rotWithShape="0">
              <a:prstClr val="black">
                <a:alpha val="40000"/>
              </a:prstClr>
            </a:outerShdw>
          </a:effectLst>
        </p:spPr>
        <p:txBody>
          <a:bodyPr wrap="square">
            <a:spAutoFit/>
          </a:bodyPr>
          <a:lstStyle/>
          <a:p>
            <a:pPr algn="just">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Un espacio para tratar sobre el impacto generado por la pandemia del COVID-19 y la crisis de la industria aeroespacial tanto en la reparación y certificación de aeronaves, así como en la construcción de partes y nuevos equipos y en el mercado de repuestos y  mantenimiento reparación y revisión de aeronaves.</a:t>
            </a:r>
            <a:endParaRPr lang="es-CO" sz="1200" dirty="0">
              <a:effectLst/>
              <a:latin typeface="Arial" panose="020B0604020202020204" pitchFamily="34" charset="0"/>
              <a:ea typeface="Calibri" panose="020F0502020204030204" pitchFamily="34" charset="0"/>
              <a:cs typeface="Arial" panose="020B0604020202020204" pitchFamily="34" charset="0"/>
            </a:endParaRPr>
          </a:p>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También se analizarán las medidas y estrategias para su recuperación y cómo potenciar en el futuro la industria aeronáutica desde un punto focal, que consolide la tríada Academia- Industria Estado, entre otras.    </a:t>
            </a:r>
            <a:endParaRPr lang="es-CO"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63634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51;p23">
            <a:extLst>
              <a:ext uri="{FF2B5EF4-FFF2-40B4-BE49-F238E27FC236}">
                <a16:creationId xmlns:a16="http://schemas.microsoft.com/office/drawing/2014/main" id="{B5303770-902B-4081-982D-DA1773C2BED4}"/>
              </a:ext>
            </a:extLst>
          </p:cNvPr>
          <p:cNvSpPr txBox="1">
            <a:spLocks/>
          </p:cNvSpPr>
          <p:nvPr/>
        </p:nvSpPr>
        <p:spPr>
          <a:xfrm>
            <a:off x="4919870" y="556591"/>
            <a:ext cx="3004929" cy="647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000"/>
              <a:buFont typeface="Anton"/>
              <a:buNone/>
              <a:defRPr sz="2000" b="0" i="0" u="none" strike="noStrike" cap="none">
                <a:solidFill>
                  <a:srgbClr val="434343"/>
                </a:solidFill>
                <a:latin typeface="Anton"/>
                <a:ea typeface="Anton"/>
                <a:cs typeface="Anton"/>
                <a:sym typeface="Anton"/>
              </a:defRPr>
            </a:lvl1pPr>
            <a:lvl2pPr marR="0" lvl="1"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2pPr>
            <a:lvl3pPr marR="0" lvl="2"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3pPr>
            <a:lvl4pPr marR="0" lvl="3"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4pPr>
            <a:lvl5pPr marR="0" lvl="4"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5pPr>
            <a:lvl6pPr marR="0" lvl="5"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6pPr>
            <a:lvl7pPr marR="0" lvl="6"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7pPr>
            <a:lvl8pPr marR="0" lvl="7"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8pPr>
            <a:lvl9pPr marR="0" lvl="8"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9pPr>
          </a:lstStyle>
          <a:p>
            <a:pPr algn="ctr"/>
            <a:r>
              <a:rPr lang="es-ES" sz="2400" b="1" dirty="0">
                <a:latin typeface="Arial" panose="020B0604020202020204" pitchFamily="34" charset="0"/>
                <a:cs typeface="Arial" panose="020B0604020202020204" pitchFamily="34" charset="0"/>
              </a:rPr>
              <a:t>PROGRAMA</a:t>
            </a:r>
          </a:p>
          <a:p>
            <a:pPr algn="ctr"/>
            <a:r>
              <a:rPr lang="es-ES" sz="1600" b="1" dirty="0">
                <a:latin typeface="Arial" panose="020B0604020202020204" pitchFamily="34" charset="0"/>
                <a:cs typeface="Arial" panose="020B0604020202020204" pitchFamily="34" charset="0"/>
              </a:rPr>
              <a:t>25 de Noviembre </a:t>
            </a:r>
          </a:p>
        </p:txBody>
      </p:sp>
      <p:sp>
        <p:nvSpPr>
          <p:cNvPr id="5" name="CuadroTexto 4">
            <a:extLst>
              <a:ext uri="{FF2B5EF4-FFF2-40B4-BE49-F238E27FC236}">
                <a16:creationId xmlns:a16="http://schemas.microsoft.com/office/drawing/2014/main" id="{2199759E-84F6-44CD-BBDF-36F07A33D511}"/>
              </a:ext>
            </a:extLst>
          </p:cNvPr>
          <p:cNvSpPr txBox="1"/>
          <p:nvPr/>
        </p:nvSpPr>
        <p:spPr>
          <a:xfrm>
            <a:off x="4919870" y="1542845"/>
            <a:ext cx="6636026" cy="4269182"/>
          </a:xfrm>
          <a:prstGeom prst="rect">
            <a:avLst/>
          </a:prstGeom>
          <a:solidFill>
            <a:schemeClr val="bg1">
              <a:lumMod val="85000"/>
            </a:schemeClr>
          </a:solidFill>
          <a:ln>
            <a:solidFill>
              <a:schemeClr val="tx2">
                <a:lumMod val="90000"/>
              </a:schemeClr>
            </a:solidFill>
          </a:ln>
          <a:effectLst>
            <a:outerShdw blurRad="63500" sx="102000" sy="102000" algn="ctr" rotWithShape="0">
              <a:prstClr val="black">
                <a:alpha val="40000"/>
              </a:prstClr>
            </a:outerShdw>
          </a:effectLst>
        </p:spPr>
        <p:txBody>
          <a:bodyPr wrap="square">
            <a:spAutoFit/>
          </a:bodyPr>
          <a:lstStyle/>
          <a:p>
            <a:pPr marL="1170305" indent="-1170305" algn="just">
              <a:tabLst>
                <a:tab pos="58166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10:00-10:30am Sesión 7 Desafíos de seguridad operacional para la aviación civil en 	     	Colombia en la ruta 2030.</a:t>
            </a:r>
          </a:p>
          <a:p>
            <a:pPr marL="1170305" indent="-1170305" algn="just">
              <a:tabLst>
                <a:tab pos="58166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s-ES" sz="1200" b="1" dirty="0">
              <a:solidFill>
                <a:srgbClr val="222222"/>
              </a:solidFill>
              <a:latin typeface="Arial" panose="020B0604020202020204" pitchFamily="34" charset="0"/>
              <a:ea typeface="Times New Roman" panose="02020603050405020304" pitchFamily="18" charset="0"/>
              <a:cs typeface="Arial" panose="020B0604020202020204" pitchFamily="34" charset="0"/>
            </a:endParaRPr>
          </a:p>
          <a:p>
            <a:pPr marL="1170305" indent="-1170305" algn="just">
              <a:tabLst>
                <a:tab pos="58166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10:30-11:00 am Panel de Expertos</a:t>
            </a:r>
            <a:endParaRPr lang="es-CO" sz="1200" dirty="0">
              <a:effectLst/>
              <a:latin typeface="Arial" panose="020B0604020202020204" pitchFamily="34" charset="0"/>
              <a:ea typeface="Calibri" panose="020F0502020204030204" pitchFamily="34" charset="0"/>
              <a:cs typeface="Arial" panose="020B0604020202020204" pitchFamily="34" charset="0"/>
            </a:endParaRPr>
          </a:p>
          <a:p>
            <a:pPr algn="jus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2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11:00 -11:30 am Preguntas y Respuestas</a:t>
            </a:r>
            <a:endParaRPr lang="es-CO"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CO" sz="1200" b="1" dirty="0">
                <a:effectLst/>
                <a:latin typeface="Arial" panose="020B0604020202020204" pitchFamily="34" charset="0"/>
                <a:ea typeface="Calibri" panose="020F0502020204030204" pitchFamily="34" charset="0"/>
                <a:cs typeface="Arial" panose="020B0604020202020204" pitchFamily="34" charset="0"/>
              </a:rPr>
              <a:t> </a:t>
            </a:r>
          </a:p>
          <a:p>
            <a:pPr algn="just"/>
            <a:r>
              <a:rPr lang="es-CO" sz="1200" b="1" dirty="0">
                <a:effectLst/>
                <a:latin typeface="Arial" panose="020B0604020202020204" pitchFamily="34" charset="0"/>
                <a:ea typeface="Times New Roman" panose="02020603050405020304" pitchFamily="18" charset="0"/>
                <a:cs typeface="Arial" panose="020B0604020202020204" pitchFamily="34" charset="0"/>
              </a:rPr>
              <a:t>NOTA:</a:t>
            </a:r>
            <a:r>
              <a:rPr lang="es-CO" sz="1200" dirty="0">
                <a:effectLst/>
                <a:latin typeface="Arial" panose="020B0604020202020204" pitchFamily="34" charset="0"/>
                <a:ea typeface="Times New Roman" panose="02020603050405020304" pitchFamily="18" charset="0"/>
                <a:cs typeface="Arial" panose="020B0604020202020204" pitchFamily="34" charset="0"/>
              </a:rPr>
              <a:t> El experto podrá realizar propuestas o ajustes al Texto guía</a:t>
            </a:r>
          </a:p>
          <a:p>
            <a:pPr algn="just"/>
            <a:r>
              <a:rPr lang="es-CO" sz="1200" b="1" dirty="0">
                <a:effectLst/>
                <a:latin typeface="Arial" panose="020B0604020202020204" pitchFamily="34" charset="0"/>
                <a:ea typeface="Calibri" panose="020F0502020204030204" pitchFamily="34" charset="0"/>
                <a:cs typeface="Arial" panose="020B0604020202020204" pitchFamily="34" charset="0"/>
              </a:rPr>
              <a:t>Presentación Nota de Estudio</a:t>
            </a:r>
            <a:r>
              <a:rPr lang="es-CO" sz="1200" dirty="0">
                <a:effectLst/>
                <a:latin typeface="Arial" panose="020B0604020202020204" pitchFamily="34" charset="0"/>
                <a:ea typeface="Calibri" panose="020F0502020204030204" pitchFamily="34" charset="0"/>
                <a:cs typeface="Arial" panose="020B0604020202020204" pitchFamily="34" charset="0"/>
              </a:rPr>
              <a:t> Señor Oscar Quesada. Director Regional Adjunto de la Oficina Sudamérica de la OACI</a:t>
            </a:r>
            <a:endParaRPr lang="es-CO" sz="12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CO" sz="1200" b="1" dirty="0">
                <a:effectLst/>
                <a:latin typeface="Arial" panose="020B0604020202020204" pitchFamily="34" charset="0"/>
                <a:ea typeface="Times New Roman" panose="02020603050405020304" pitchFamily="18" charset="0"/>
                <a:cs typeface="Arial" panose="020B0604020202020204" pitchFamily="34" charset="0"/>
              </a:rPr>
              <a:t>Introducción al Panel. Moderador. </a:t>
            </a:r>
            <a:r>
              <a:rPr lang="es-CO" sz="1200" dirty="0">
                <a:effectLst/>
                <a:latin typeface="Arial" panose="020B0604020202020204" pitchFamily="34" charset="0"/>
                <a:ea typeface="Times New Roman" panose="02020603050405020304" pitchFamily="18" charset="0"/>
                <a:cs typeface="Arial" panose="020B0604020202020204" pitchFamily="34" charset="0"/>
              </a:rPr>
              <a:t>Luis Alberto Valencia. Secretario de Seguridad Operacional y de la Aviación Civil AEROCIVIL</a:t>
            </a:r>
          </a:p>
          <a:p>
            <a:pPr algn="just"/>
            <a:r>
              <a:rPr lang="es-CO" sz="1200" b="1" dirty="0">
                <a:effectLst/>
                <a:latin typeface="Arial" panose="020B0604020202020204" pitchFamily="34" charset="0"/>
                <a:ea typeface="Calibri" panose="020F0502020204030204" pitchFamily="34" charset="0"/>
                <a:cs typeface="Arial" panose="020B0604020202020204" pitchFamily="34" charset="0"/>
              </a:rPr>
              <a:t> </a:t>
            </a:r>
          </a:p>
          <a:p>
            <a:pPr algn="just"/>
            <a:r>
              <a:rPr lang="es-CO" sz="1200" b="1" dirty="0">
                <a:effectLst/>
                <a:latin typeface="Arial" panose="020B0604020202020204" pitchFamily="34" charset="0"/>
                <a:ea typeface="Calibri" panose="020F0502020204030204" pitchFamily="34" charset="0"/>
                <a:cs typeface="Arial" panose="020B0604020202020204" pitchFamily="34" charset="0"/>
              </a:rPr>
              <a:t>Panel de Expertos. </a:t>
            </a:r>
            <a:endParaRPr lang="es-CO" sz="1200" dirty="0">
              <a:effectLst/>
              <a:latin typeface="Arial" panose="020B0604020202020204" pitchFamily="34" charset="0"/>
              <a:ea typeface="Calibri" panose="020F0502020204030204" pitchFamily="34" charset="0"/>
              <a:cs typeface="Arial" panose="020B0604020202020204" pitchFamily="34" charset="0"/>
            </a:endParaRPr>
          </a:p>
          <a:p>
            <a:pPr lvl="0">
              <a:tabLst>
                <a:tab pos="1381125" algn="l"/>
              </a:tabLst>
            </a:pPr>
            <a:r>
              <a:rPr lang="es-ES" sz="1200" dirty="0">
                <a:effectLst/>
                <a:latin typeface="Arial" panose="020B0604020202020204" pitchFamily="34" charset="0"/>
                <a:ea typeface="Calibri" panose="020F0502020204030204" pitchFamily="34" charset="0"/>
                <a:cs typeface="Arial" panose="020B0604020202020204" pitchFamily="34" charset="0"/>
              </a:rPr>
              <a:t>Rafael Echevarne. Director General de Airports Council International América Latina y el Caribe (ACILAC)..</a:t>
            </a:r>
            <a:endParaRPr lang="es-CO" sz="1200" dirty="0">
              <a:effectLst/>
              <a:latin typeface="Arial" panose="020B0604020202020204" pitchFamily="34" charset="0"/>
              <a:ea typeface="Calibri" panose="020F0502020204030204" pitchFamily="34" charset="0"/>
              <a:cs typeface="Arial" panose="020B0604020202020204" pitchFamily="34" charset="0"/>
            </a:endParaRPr>
          </a:p>
          <a:p>
            <a:pPr lvl="0">
              <a:tabLst>
                <a:tab pos="1381125" algn="l"/>
              </a:tabLst>
            </a:pPr>
            <a:r>
              <a:rPr lang="es-CO" sz="1200" dirty="0">
                <a:effectLst/>
                <a:latin typeface="Arial" panose="020B0604020202020204" pitchFamily="34" charset="0"/>
                <a:ea typeface="Calibri" panose="020F0502020204030204" pitchFamily="34" charset="0"/>
                <a:cs typeface="Arial" panose="020B0604020202020204" pitchFamily="34" charset="0"/>
              </a:rPr>
              <a:t>Javier Vanegas- Director de CANSO para Latinoamérica y El Caribe</a:t>
            </a:r>
          </a:p>
          <a:p>
            <a:pPr lvl="0">
              <a:tabLst>
                <a:tab pos="1381125" algn="l"/>
              </a:tabLst>
            </a:pPr>
            <a:r>
              <a:rPr lang="es-ES" sz="1200" dirty="0">
                <a:effectLst/>
                <a:latin typeface="Arial" panose="020B0604020202020204" pitchFamily="34" charset="0"/>
                <a:ea typeface="Calibri" panose="020F0502020204030204" pitchFamily="34" charset="0"/>
                <a:cs typeface="Arial" panose="020B0604020202020204" pitchFamily="34" charset="0"/>
              </a:rPr>
              <a:t>José Antonio Ruiz. Director de Seguridad y Operaciones Aéreas de IATA </a:t>
            </a:r>
          </a:p>
          <a:p>
            <a:pPr lvl="0">
              <a:tabLst>
                <a:tab pos="1381125" algn="l"/>
              </a:tabLst>
            </a:pPr>
            <a:r>
              <a:rPr lang="es-CO" sz="1200" dirty="0">
                <a:effectLst/>
                <a:latin typeface="Arial" panose="020B0604020202020204" pitchFamily="34" charset="0"/>
                <a:ea typeface="Calibri" panose="020F0502020204030204" pitchFamily="34" charset="0"/>
                <a:cs typeface="Arial" panose="020B0604020202020204" pitchFamily="34" charset="0"/>
              </a:rPr>
              <a:t>Mauricio Ramírez Koppel. Representante Colombia OACI </a:t>
            </a:r>
          </a:p>
          <a:p>
            <a:pPr lvl="0">
              <a:tabLst>
                <a:tab pos="1381125" algn="l"/>
              </a:tabLst>
            </a:pPr>
            <a:r>
              <a:rPr lang="es-CO" sz="1200" dirty="0">
                <a:effectLst/>
                <a:latin typeface="Arial" panose="020B0604020202020204" pitchFamily="34" charset="0"/>
                <a:ea typeface="Calibri" panose="020F0502020204030204" pitchFamily="34" charset="0"/>
                <a:cs typeface="Arial" panose="020B0604020202020204" pitchFamily="34" charset="0"/>
              </a:rPr>
              <a:t>Luis Alberto Valencia. Secretario de seguridad Operacional y de la Aviación Civil </a:t>
            </a:r>
          </a:p>
          <a:p>
            <a:pPr lvl="0">
              <a:tabLst>
                <a:tab pos="1381125" algn="l"/>
              </a:tabLst>
            </a:pPr>
            <a:r>
              <a:rPr lang="es-CO" sz="1200" b="1" dirty="0">
                <a:effectLst/>
                <a:latin typeface="Arial" panose="020B0604020202020204" pitchFamily="34" charset="0"/>
                <a:ea typeface="Calibri" panose="020F0502020204030204" pitchFamily="34" charset="0"/>
                <a:cs typeface="Arial" panose="020B0604020202020204" pitchFamily="34" charset="0"/>
              </a:rPr>
              <a:t> </a:t>
            </a:r>
            <a:endParaRPr lang="es-CO" sz="1200" dirty="0">
              <a:effectLst/>
              <a:latin typeface="Arial" panose="020B0604020202020204" pitchFamily="34" charset="0"/>
              <a:ea typeface="Calibri" panose="020F0502020204030204" pitchFamily="34" charset="0"/>
              <a:cs typeface="Arial" panose="020B0604020202020204" pitchFamily="34" charset="0"/>
            </a:endParaRPr>
          </a:p>
          <a:p>
            <a:pPr algn="just"/>
            <a:r>
              <a:rPr lang="es-CO" sz="1200" b="1" dirty="0">
                <a:effectLst/>
                <a:latin typeface="Arial" panose="020B0604020202020204" pitchFamily="34" charset="0"/>
                <a:ea typeface="Calibri" panose="020F0502020204030204" pitchFamily="34" charset="0"/>
                <a:cs typeface="Arial" panose="020B0604020202020204" pitchFamily="34" charset="0"/>
              </a:rPr>
              <a:t>Preguntas y Respuestas   </a:t>
            </a:r>
            <a:endParaRPr lang="es-CO" sz="1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tabLst>
                <a:tab pos="1381125" algn="l"/>
              </a:tabLst>
            </a:pPr>
            <a:r>
              <a:rPr lang="es-CO" sz="1200" b="1" dirty="0">
                <a:effectLst/>
                <a:latin typeface="Arial" panose="020B0604020202020204" pitchFamily="34" charset="0"/>
                <a:ea typeface="Calibri" panose="020F0502020204030204" pitchFamily="34" charset="0"/>
                <a:cs typeface="Arial" panose="020B0604020202020204" pitchFamily="34" charset="0"/>
              </a:rPr>
              <a:t> </a:t>
            </a:r>
            <a:endParaRPr lang="es-CO"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F807CB8E-3DCE-4931-A96F-0FC50A8B694B}"/>
              </a:ext>
            </a:extLst>
          </p:cNvPr>
          <p:cNvSpPr txBox="1"/>
          <p:nvPr/>
        </p:nvSpPr>
        <p:spPr>
          <a:xfrm>
            <a:off x="402590" y="2102437"/>
            <a:ext cx="3446328" cy="3107389"/>
          </a:xfrm>
          <a:prstGeom prst="rect">
            <a:avLst/>
          </a:prstGeom>
          <a:solidFill>
            <a:schemeClr val="bg1">
              <a:lumMod val="95000"/>
            </a:schemeClr>
          </a:solidFill>
          <a:effectLst>
            <a:outerShdw blurRad="63500" sx="102000" sy="102000" algn="ctr" rotWithShape="0">
              <a:prstClr val="black">
                <a:alpha val="40000"/>
              </a:prstClr>
            </a:outerShdw>
          </a:effectLst>
        </p:spPr>
        <p:txBody>
          <a:bodyPr wrap="square">
            <a:spAutoFit/>
          </a:bodyPr>
          <a:lstStyle/>
          <a:p>
            <a:pPr algn="just">
              <a:lnSpc>
                <a:spcPct val="107000"/>
              </a:lnSpc>
              <a:spcAft>
                <a:spcPts val="800"/>
              </a:spcAft>
            </a:pPr>
            <a:r>
              <a:rPr lang="es-CO"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 este segmento se hará un balance de cómo la seguridad se vio afectada por cuenta de la pandemia del COVID-19, el estado de implementación de las medidas de safety, </a:t>
            </a:r>
            <a:r>
              <a:rPr lang="es-CO"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security</a:t>
            </a:r>
            <a:r>
              <a:rPr lang="es-CO"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y de bioseguridad adoptadas en el marco de la pandemia, la articulación con las autoridades de Salud y otras autoridades al interior de los aeropuertos, los temas de facilitación y los desafíos y expectativas a los que se enfrenta este eje del Plan Estratégico Aeronáutico 2030 ante esta nueva realidad.</a:t>
            </a:r>
            <a:endParaRPr lang="es-CO" sz="1200" dirty="0">
              <a:effectLst/>
              <a:latin typeface="Arial" panose="020B0604020202020204" pitchFamily="34" charset="0"/>
              <a:ea typeface="Calibri" panose="020F0502020204030204" pitchFamily="34" charset="0"/>
              <a:cs typeface="Arial" panose="020B0604020202020204" pitchFamily="34" charset="0"/>
            </a:endParaRPr>
          </a:p>
          <a:p>
            <a:pPr algn="just"/>
            <a:r>
              <a:rPr lang="es-CO"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Adicionalmente se discutirá cómo la crisis ha ampliado la percepción de la seguridad en los aeropuertos y se propondrán las estrategias a seguir de cara a la </a:t>
            </a:r>
            <a:r>
              <a:rPr lang="es-CO"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pospandemia</a:t>
            </a:r>
            <a:r>
              <a:rPr lang="es-CO"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s-CO"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60109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51;p23">
            <a:extLst>
              <a:ext uri="{FF2B5EF4-FFF2-40B4-BE49-F238E27FC236}">
                <a16:creationId xmlns:a16="http://schemas.microsoft.com/office/drawing/2014/main" id="{B5303770-902B-4081-982D-DA1773C2BED4}"/>
              </a:ext>
            </a:extLst>
          </p:cNvPr>
          <p:cNvSpPr txBox="1">
            <a:spLocks/>
          </p:cNvSpPr>
          <p:nvPr/>
        </p:nvSpPr>
        <p:spPr>
          <a:xfrm>
            <a:off x="4919870" y="556591"/>
            <a:ext cx="3004929" cy="6479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000"/>
              <a:buFont typeface="Anton"/>
              <a:buNone/>
              <a:defRPr sz="2000" b="0" i="0" u="none" strike="noStrike" cap="none">
                <a:solidFill>
                  <a:srgbClr val="434343"/>
                </a:solidFill>
                <a:latin typeface="Anton"/>
                <a:ea typeface="Anton"/>
                <a:cs typeface="Anton"/>
                <a:sym typeface="Anton"/>
              </a:defRPr>
            </a:lvl1pPr>
            <a:lvl2pPr marR="0" lvl="1"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2pPr>
            <a:lvl3pPr marR="0" lvl="2"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3pPr>
            <a:lvl4pPr marR="0" lvl="3"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4pPr>
            <a:lvl5pPr marR="0" lvl="4"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5pPr>
            <a:lvl6pPr marR="0" lvl="5"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6pPr>
            <a:lvl7pPr marR="0" lvl="6"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7pPr>
            <a:lvl8pPr marR="0" lvl="7"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8pPr>
            <a:lvl9pPr marR="0" lvl="8"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9pPr>
          </a:lstStyle>
          <a:p>
            <a:pPr algn="ctr"/>
            <a:r>
              <a:rPr lang="es-ES" sz="2400" b="1" dirty="0">
                <a:latin typeface="Arial" panose="020B0604020202020204" pitchFamily="34" charset="0"/>
                <a:cs typeface="Arial" panose="020B0604020202020204" pitchFamily="34" charset="0"/>
              </a:rPr>
              <a:t>PROGRAMA</a:t>
            </a:r>
          </a:p>
          <a:p>
            <a:pPr algn="ctr"/>
            <a:r>
              <a:rPr lang="es-ES" sz="1600" b="1" dirty="0">
                <a:latin typeface="Arial" panose="020B0604020202020204" pitchFamily="34" charset="0"/>
                <a:cs typeface="Arial" panose="020B0604020202020204" pitchFamily="34" charset="0"/>
              </a:rPr>
              <a:t>25 de Noviembre </a:t>
            </a:r>
          </a:p>
        </p:txBody>
      </p:sp>
      <p:sp>
        <p:nvSpPr>
          <p:cNvPr id="8" name="CuadroTexto 7">
            <a:extLst>
              <a:ext uri="{FF2B5EF4-FFF2-40B4-BE49-F238E27FC236}">
                <a16:creationId xmlns:a16="http://schemas.microsoft.com/office/drawing/2014/main" id="{F8E4D853-4961-4BD6-B0EE-8C006AE7BC87}"/>
              </a:ext>
            </a:extLst>
          </p:cNvPr>
          <p:cNvSpPr txBox="1"/>
          <p:nvPr/>
        </p:nvSpPr>
        <p:spPr>
          <a:xfrm>
            <a:off x="5141843" y="1519531"/>
            <a:ext cx="6817686" cy="4153638"/>
          </a:xfrm>
          <a:prstGeom prst="rect">
            <a:avLst/>
          </a:prstGeom>
          <a:solidFill>
            <a:schemeClr val="bg2"/>
          </a:solidFill>
          <a:ln>
            <a:solidFill>
              <a:schemeClr val="tx2">
                <a:lumMod val="90000"/>
              </a:schemeClr>
            </a:solidFill>
          </a:ln>
          <a:effectLst>
            <a:outerShdw blurRad="63500" sx="102000" sy="102000" algn="ctr" rotWithShape="0">
              <a:prstClr val="black">
                <a:alpha val="40000"/>
              </a:prstClr>
            </a:outerShdw>
          </a:effectLst>
        </p:spPr>
        <p:txBody>
          <a:bodyPr wrap="square">
            <a:spAutoFit/>
          </a:bodyPr>
          <a:lstStyle/>
          <a:p>
            <a:pPr algn="just"/>
            <a:r>
              <a:rPr lang="es-CO" sz="1200" b="1" dirty="0">
                <a:effectLst/>
                <a:latin typeface="Arial" panose="020B0604020202020204" pitchFamily="34" charset="0"/>
                <a:ea typeface="Calibri" panose="020F0502020204030204" pitchFamily="34" charset="0"/>
                <a:cs typeface="Arial" panose="020B0604020202020204" pitchFamily="34" charset="0"/>
              </a:rPr>
              <a:t>11:30- 12:00 </a:t>
            </a:r>
            <a:r>
              <a:rPr lang="es-CO" sz="1200" b="1" dirty="0">
                <a:latin typeface="Arial" panose="020B0604020202020204" pitchFamily="34" charset="0"/>
                <a:ea typeface="Calibri" panose="020F0502020204030204" pitchFamily="34" charset="0"/>
                <a:cs typeface="Arial" panose="020B0604020202020204" pitchFamily="34" charset="0"/>
              </a:rPr>
              <a:t>m</a:t>
            </a:r>
            <a:r>
              <a:rPr lang="es-CO" sz="1200" b="1" dirty="0">
                <a:effectLst/>
                <a:latin typeface="Arial" panose="020B0604020202020204" pitchFamily="34" charset="0"/>
                <a:ea typeface="Calibri" panose="020F0502020204030204" pitchFamily="34" charset="0"/>
                <a:cs typeface="Arial" panose="020B0604020202020204" pitchFamily="34" charset="0"/>
              </a:rPr>
              <a:t> Sesión 8. Prospectivas y desafíos del desarrollo integral y</a:t>
            </a:r>
          </a:p>
          <a:p>
            <a:pPr lvl="3" algn="just"/>
            <a:r>
              <a:rPr lang="es-CO" sz="1200" b="1" dirty="0">
                <a:effectLst/>
                <a:latin typeface="Arial" panose="020B0604020202020204" pitchFamily="34" charset="0"/>
                <a:ea typeface="Calibri" panose="020F0502020204030204" pitchFamily="34" charset="0"/>
                <a:cs typeface="Arial" panose="020B0604020202020204" pitchFamily="34" charset="0"/>
              </a:rPr>
              <a:t>          sostenible del Talento  Humano para el Sector Aeronáutico en el          	marco de la nueva realidad.</a:t>
            </a:r>
            <a:endParaRPr lang="es-CO" sz="1200" dirty="0">
              <a:effectLst/>
              <a:latin typeface="Arial" panose="020B0604020202020204" pitchFamily="34" charset="0"/>
              <a:ea typeface="Calibri" panose="020F0502020204030204" pitchFamily="34" charset="0"/>
              <a:cs typeface="Arial" panose="020B0604020202020204" pitchFamily="34" charset="0"/>
            </a:endParaRPr>
          </a:p>
          <a:p>
            <a:pPr algn="just"/>
            <a:r>
              <a:rPr lang="es-CO" sz="1200" b="1" dirty="0">
                <a:effectLst/>
                <a:latin typeface="Arial" panose="020B0604020202020204" pitchFamily="34" charset="0"/>
                <a:ea typeface="Calibri" panose="020F0502020204030204" pitchFamily="34" charset="0"/>
                <a:cs typeface="Arial" panose="020B0604020202020204" pitchFamily="34" charset="0"/>
              </a:rPr>
              <a:t>12:00- 12:30 pm  Panel de Expertos</a:t>
            </a:r>
            <a:endParaRPr lang="es-CO" sz="1200" dirty="0">
              <a:effectLst/>
              <a:latin typeface="Arial" panose="020B0604020202020204" pitchFamily="34" charset="0"/>
              <a:ea typeface="Calibri" panose="020F0502020204030204" pitchFamily="34" charset="0"/>
              <a:cs typeface="Arial" panose="020B0604020202020204" pitchFamily="34" charset="0"/>
            </a:endParaRPr>
          </a:p>
          <a:p>
            <a:pPr algn="just"/>
            <a:r>
              <a:rPr lang="es-CO" sz="1200" b="1" dirty="0">
                <a:effectLst/>
                <a:latin typeface="Arial" panose="020B0604020202020204" pitchFamily="34" charset="0"/>
                <a:ea typeface="Calibri" panose="020F0502020204030204" pitchFamily="34" charset="0"/>
                <a:cs typeface="Arial" panose="020B0604020202020204" pitchFamily="34" charset="0"/>
              </a:rPr>
              <a:t>12:30- 01:00 pm  Preguntas y Respuestas</a:t>
            </a:r>
          </a:p>
          <a:p>
            <a:pPr algn="just"/>
            <a:endParaRPr lang="es-CO" sz="1200" b="1" dirty="0">
              <a:effectLst/>
              <a:latin typeface="Arial" panose="020B0604020202020204" pitchFamily="34" charset="0"/>
              <a:ea typeface="Calibri" panose="020F0502020204030204" pitchFamily="34" charset="0"/>
              <a:cs typeface="Arial" panose="020B0604020202020204" pitchFamily="34" charset="0"/>
            </a:endParaRPr>
          </a:p>
          <a:p>
            <a:pPr algn="just"/>
            <a:r>
              <a:rPr lang="es-CO" sz="1200" b="1" dirty="0">
                <a:effectLst/>
                <a:latin typeface="Arial" panose="020B0604020202020204" pitchFamily="34" charset="0"/>
                <a:ea typeface="Calibri" panose="020F0502020204030204" pitchFamily="34" charset="0"/>
                <a:cs typeface="Arial" panose="020B0604020202020204" pitchFamily="34" charset="0"/>
              </a:rPr>
              <a:t>NOTA:</a:t>
            </a:r>
            <a:r>
              <a:rPr lang="es-CO" sz="1200" dirty="0">
                <a:effectLst/>
                <a:latin typeface="Arial" panose="020B0604020202020204" pitchFamily="34" charset="0"/>
                <a:ea typeface="Calibri" panose="020F0502020204030204" pitchFamily="34" charset="0"/>
                <a:cs typeface="Arial" panose="020B0604020202020204" pitchFamily="34" charset="0"/>
              </a:rPr>
              <a:t> El experto podrá realizar propuestas o ajustes al Texto guía</a:t>
            </a:r>
          </a:p>
          <a:p>
            <a:pPr algn="just"/>
            <a:endParaRPr lang="es-CO" sz="1200" b="1" dirty="0">
              <a:effectLst/>
              <a:latin typeface="Arial" panose="020B0604020202020204" pitchFamily="34" charset="0"/>
              <a:ea typeface="Calibri" panose="020F0502020204030204" pitchFamily="34" charset="0"/>
              <a:cs typeface="Arial" panose="020B0604020202020204" pitchFamily="34" charset="0"/>
            </a:endParaRPr>
          </a:p>
          <a:p>
            <a:pPr algn="just"/>
            <a:r>
              <a:rPr lang="es-CO" sz="1200" b="1" dirty="0">
                <a:effectLst/>
                <a:latin typeface="Arial" panose="020B0604020202020204" pitchFamily="34" charset="0"/>
                <a:ea typeface="Calibri" panose="020F0502020204030204" pitchFamily="34" charset="0"/>
                <a:cs typeface="Arial" panose="020B0604020202020204" pitchFamily="34" charset="0"/>
              </a:rPr>
              <a:t>Presentación Nota de Estudio</a:t>
            </a:r>
            <a:r>
              <a:rPr lang="es-CO" sz="1200" dirty="0">
                <a:effectLst/>
                <a:latin typeface="Arial" panose="020B0604020202020204" pitchFamily="34" charset="0"/>
                <a:ea typeface="Calibri" panose="020F0502020204030204" pitchFamily="34" charset="0"/>
                <a:cs typeface="Arial" panose="020B0604020202020204" pitchFamily="34" charset="0"/>
              </a:rPr>
              <a:t> Dr. Jorge Iván García. Director del Centro de Estudios Aeronáuticos CEA. </a:t>
            </a:r>
          </a:p>
          <a:p>
            <a:pPr algn="just" fontAlgn="ctr"/>
            <a:endParaRPr lang="es-CO" sz="1200" b="1" dirty="0">
              <a:effectLst/>
              <a:latin typeface="Arial" panose="020B0604020202020204" pitchFamily="34" charset="0"/>
              <a:ea typeface="Times New Roman" panose="02020603050405020304" pitchFamily="18" charset="0"/>
              <a:cs typeface="Arial" panose="020B0604020202020204" pitchFamily="34" charset="0"/>
            </a:endParaRPr>
          </a:p>
          <a:p>
            <a:pPr algn="just" fontAlgn="ctr"/>
            <a:r>
              <a:rPr lang="es-CO" sz="1200" b="1" dirty="0">
                <a:effectLst/>
                <a:latin typeface="Arial" panose="020B0604020202020204" pitchFamily="34" charset="0"/>
                <a:ea typeface="Times New Roman" panose="02020603050405020304" pitchFamily="18" charset="0"/>
                <a:cs typeface="Arial" panose="020B0604020202020204" pitchFamily="34" charset="0"/>
              </a:rPr>
              <a:t>Introducción al Panel. Moderador</a:t>
            </a:r>
            <a:r>
              <a:rPr lang="es-CO" sz="1200" dirty="0">
                <a:effectLst/>
                <a:latin typeface="Arial" panose="020B0604020202020204" pitchFamily="34" charset="0"/>
                <a:ea typeface="Times New Roman" panose="02020603050405020304" pitchFamily="18" charset="0"/>
                <a:cs typeface="Arial" panose="020B0604020202020204" pitchFamily="34" charset="0"/>
              </a:rPr>
              <a:t> Ing. </a:t>
            </a:r>
            <a:r>
              <a:rPr lang="es-CO" sz="1200" dirty="0">
                <a:solidFill>
                  <a:srgbClr val="000000"/>
                </a:solidFill>
                <a:effectLst/>
                <a:latin typeface="Arial" panose="020B0604020202020204" pitchFamily="34" charset="0"/>
                <a:ea typeface="+mn-ea"/>
                <a:cs typeface="Arial" panose="020B0604020202020204" pitchFamily="34" charset="0"/>
              </a:rPr>
              <a:t>Jorge Iván García. Director Centro de Estudios Aeronáuticos CEA  </a:t>
            </a:r>
            <a:endParaRPr lang="es-CO" sz="12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CO" sz="1200" b="1" dirty="0">
                <a:effectLst/>
                <a:latin typeface="Arial" panose="020B0604020202020204" pitchFamily="34" charset="0"/>
                <a:ea typeface="Calibri" panose="020F0502020204030204" pitchFamily="34" charset="0"/>
                <a:cs typeface="Arial" panose="020B0604020202020204" pitchFamily="34" charset="0"/>
              </a:rPr>
              <a:t> </a:t>
            </a:r>
            <a:endParaRPr lang="es-CO" sz="1200" dirty="0">
              <a:effectLst/>
              <a:latin typeface="Arial" panose="020B0604020202020204" pitchFamily="34" charset="0"/>
              <a:ea typeface="Calibri" panose="020F0502020204030204" pitchFamily="34" charset="0"/>
              <a:cs typeface="Arial" panose="020B0604020202020204" pitchFamily="34" charset="0"/>
            </a:endParaRPr>
          </a:p>
          <a:p>
            <a:pPr algn="just"/>
            <a:r>
              <a:rPr lang="es-CO" sz="1200" b="1" dirty="0">
                <a:effectLst/>
                <a:latin typeface="Arial" panose="020B0604020202020204" pitchFamily="34" charset="0"/>
                <a:ea typeface="Calibri" panose="020F0502020204030204" pitchFamily="34" charset="0"/>
                <a:cs typeface="Arial" panose="020B0604020202020204" pitchFamily="34" charset="0"/>
              </a:rPr>
              <a:t>Panel de Expertos </a:t>
            </a:r>
            <a:endParaRPr lang="es-CO" sz="1200" dirty="0">
              <a:effectLst/>
              <a:latin typeface="Arial" panose="020B0604020202020204" pitchFamily="34" charset="0"/>
              <a:ea typeface="Calibri" panose="020F0502020204030204" pitchFamily="34" charset="0"/>
              <a:cs typeface="Arial" panose="020B0604020202020204" pitchFamily="34" charset="0"/>
            </a:endParaRPr>
          </a:p>
          <a:p>
            <a:pPr marL="171450" indent="-171450" algn="just">
              <a:buFont typeface="Wingdings" panose="05000000000000000000" pitchFamily="2" charset="2"/>
              <a:buChar char="§"/>
            </a:pPr>
            <a:r>
              <a:rPr lang="es-CO" sz="1200" b="1" dirty="0">
                <a:effectLst/>
                <a:latin typeface="Arial" panose="020B0604020202020204" pitchFamily="34" charset="0"/>
                <a:ea typeface="Calibri" panose="020F0502020204030204" pitchFamily="34" charset="0"/>
                <a:cs typeface="Arial" panose="020B0604020202020204" pitchFamily="34" charset="0"/>
              </a:rPr>
              <a:t> </a:t>
            </a:r>
            <a:r>
              <a:rPr lang="es-ES" sz="1200" dirty="0">
                <a:effectLst/>
                <a:latin typeface="Arial" panose="020B0604020202020204" pitchFamily="34" charset="0"/>
                <a:ea typeface="Calibri" panose="020F0502020204030204" pitchFamily="34" charset="0"/>
                <a:cs typeface="Arial" panose="020B0604020202020204" pitchFamily="34" charset="0"/>
              </a:rPr>
              <a:t>Andrés Jaramillo. Delegado  Ministerio de Educación .</a:t>
            </a:r>
            <a:endParaRPr lang="es-CO" sz="12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lgn="just">
              <a:buFont typeface="Wingdings" panose="05000000000000000000" pitchFamily="2" charset="2"/>
              <a:buChar char="§"/>
            </a:pPr>
            <a:r>
              <a:rPr lang="es-ES" sz="1200" dirty="0">
                <a:effectLst/>
                <a:latin typeface="Arial" panose="020B0604020202020204" pitchFamily="34" charset="0"/>
                <a:ea typeface="Calibri" panose="020F0502020204030204" pitchFamily="34" charset="0"/>
                <a:cs typeface="Arial" panose="020B0604020202020204" pitchFamily="34" charset="0"/>
              </a:rPr>
              <a:t>Julio Cesar Freyre. Secretario General AEROCIVIL</a:t>
            </a:r>
            <a:endParaRPr lang="es-CO" sz="1200" dirty="0">
              <a:effectLst/>
              <a:latin typeface="Arial" panose="020B0604020202020204" pitchFamily="34" charset="0"/>
              <a:ea typeface="Calibri" panose="020F0502020204030204" pitchFamily="34" charset="0"/>
              <a:cs typeface="Arial" panose="020B0604020202020204" pitchFamily="34" charset="0"/>
            </a:endParaRPr>
          </a:p>
          <a:p>
            <a:pPr marL="171450" lvl="0" indent="-171450" algn="just">
              <a:buFont typeface="Wingdings" panose="05000000000000000000" pitchFamily="2" charset="2"/>
              <a:buChar char="§"/>
            </a:pPr>
            <a:r>
              <a:rPr lang="es-CO" sz="1200" kern="1200" dirty="0">
                <a:solidFill>
                  <a:srgbClr val="000000"/>
                </a:solidFill>
                <a:effectLst/>
                <a:latin typeface="Arial" panose="020B0604020202020204" pitchFamily="34" charset="0"/>
                <a:ea typeface="+mn-ea"/>
                <a:cs typeface="Arial" panose="020B0604020202020204" pitchFamily="34" charset="0"/>
              </a:rPr>
              <a:t>Joselyn Zárate. Corporación Educativa Indoamericana </a:t>
            </a:r>
            <a:endParaRPr lang="es-CO" sz="1200" dirty="0">
              <a:effectLst/>
              <a:latin typeface="Arial" panose="020B060402020202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
            </a:pPr>
            <a:r>
              <a:rPr lang="es-CO" sz="1200" dirty="0">
                <a:effectLst/>
                <a:latin typeface="Arial" panose="020B0604020202020204" pitchFamily="34" charset="0"/>
                <a:ea typeface="Times New Roman" panose="02020603050405020304" pitchFamily="18" charset="0"/>
                <a:cs typeface="Arial" panose="020B0604020202020204" pitchFamily="34" charset="0"/>
              </a:rPr>
              <a:t>Germán Urrea. Universidad Pontificia Bolivariana </a:t>
            </a:r>
          </a:p>
          <a:p>
            <a:pPr marL="171450" lvl="0" indent="-171450" algn="just">
              <a:buFont typeface="Wingdings" panose="05000000000000000000" pitchFamily="2" charset="2"/>
              <a:buChar char="§"/>
            </a:pPr>
            <a:r>
              <a:rPr lang="es-ES" sz="1200" dirty="0">
                <a:effectLst/>
                <a:latin typeface="Arial" panose="020B0604020202020204" pitchFamily="34" charset="0"/>
                <a:ea typeface="Times New Roman" panose="02020603050405020304" pitchFamily="18" charset="0"/>
                <a:cs typeface="Arial" panose="020B0604020202020204" pitchFamily="34" charset="0"/>
              </a:rPr>
              <a:t>Diego Muñoz . FEDIAC</a:t>
            </a:r>
          </a:p>
          <a:p>
            <a:pPr marL="171450" lvl="0" indent="-171450" algn="just">
              <a:buFont typeface="Wingdings" panose="05000000000000000000" pitchFamily="2" charset="2"/>
              <a:buChar char="§"/>
            </a:pPr>
            <a:endParaRPr lang="es-CO" sz="1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800"/>
              </a:spcAft>
            </a:pPr>
            <a:r>
              <a:rPr lang="es-CO" sz="1200" b="1" dirty="0">
                <a:effectLst/>
                <a:latin typeface="Arial" panose="020B0604020202020204" pitchFamily="34" charset="0"/>
                <a:ea typeface="Times New Roman" panose="02020603050405020304" pitchFamily="18" charset="0"/>
                <a:cs typeface="Arial" panose="020B0604020202020204" pitchFamily="34" charset="0"/>
              </a:rPr>
              <a:t> Preguntas y Respuestas   </a:t>
            </a:r>
            <a:endParaRPr lang="es-CO"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4603A465-EEAC-45E8-861C-838E34314CD7}"/>
              </a:ext>
            </a:extLst>
          </p:cNvPr>
          <p:cNvSpPr txBox="1"/>
          <p:nvPr/>
        </p:nvSpPr>
        <p:spPr>
          <a:xfrm>
            <a:off x="232471" y="2186285"/>
            <a:ext cx="4353338" cy="3120341"/>
          </a:xfrm>
          <a:prstGeom prst="rect">
            <a:avLst/>
          </a:prstGeom>
          <a:solidFill>
            <a:schemeClr val="bg2">
              <a:lumMod val="20000"/>
              <a:lumOff val="80000"/>
            </a:schemeClr>
          </a:solidFill>
          <a:effectLst>
            <a:outerShdw blurRad="63500" sx="102000" sy="102000" algn="ctr" rotWithShape="0">
              <a:prstClr val="black">
                <a:alpha val="40000"/>
              </a:prstClr>
            </a:outerShdw>
          </a:effectLst>
        </p:spPr>
        <p:txBody>
          <a:bodyPr wrap="square">
            <a:spAutoFit/>
          </a:bodyPr>
          <a:lstStyle/>
          <a:p>
            <a:pPr algn="just">
              <a:lnSpc>
                <a:spcPct val="107000"/>
              </a:lnSpc>
              <a:spcAft>
                <a:spcPts val="800"/>
              </a:spcAft>
            </a:pPr>
            <a:r>
              <a:rPr lang="es-CO" sz="1200" dirty="0">
                <a:effectLst/>
                <a:latin typeface="Arial" panose="020B0604020202020204" pitchFamily="34" charset="0"/>
                <a:ea typeface="Calibri" panose="020F0502020204030204" pitchFamily="34" charset="0"/>
                <a:cs typeface="Arial" panose="020B0604020202020204" pitchFamily="34" charset="0"/>
              </a:rPr>
              <a:t>E</a:t>
            </a:r>
            <a:r>
              <a:rPr lang="es-CO"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 este espacio se analizará el efecto de la pandemia del COVID-19 en los aspectos relacionados con la gestión del conocimiento, el desarrollo integral y sostenible del talento humano y cómo se sortearon los diferentes obstáculos derivados de la nueva realidad en el desarrollo de temas como la investigación en el campo aeronáutico y aeroespacial, la oferta de capacitación en los niveles de aeronavegabilidad, mantenimiento, seguridad operacional y de la aviación civil, servicios a la navegación aérea, servicios aeroportuarios, servicios en tierra y gestión de aerolíneas, carga, RPAS, aspectos ambientales, la cualificación del talento humano, entre otros.</a:t>
            </a:r>
            <a:endParaRPr lang="es-CO" sz="1200" dirty="0">
              <a:effectLst/>
              <a:latin typeface="Arial" panose="020B0604020202020204" pitchFamily="34" charset="0"/>
              <a:ea typeface="Calibri" panose="020F0502020204030204" pitchFamily="34" charset="0"/>
              <a:cs typeface="Arial" panose="020B0604020202020204" pitchFamily="34" charset="0"/>
            </a:endParaRPr>
          </a:p>
          <a:p>
            <a:pPr algn="just">
              <a:tabLst>
                <a:tab pos="1381125" algn="l"/>
              </a:tabLst>
            </a:pPr>
            <a:r>
              <a:rPr lang="es-CO"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 propondrán estrategias futuras y recomendaciones para consolidar y fortalecer el desarrollo del talento humano en el sector.   </a:t>
            </a:r>
            <a:endParaRPr lang="es-CO"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27052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94;p25">
            <a:extLst>
              <a:ext uri="{FF2B5EF4-FFF2-40B4-BE49-F238E27FC236}">
                <a16:creationId xmlns:a16="http://schemas.microsoft.com/office/drawing/2014/main" id="{26281723-4A58-4660-AC3D-74F4684BF508}"/>
              </a:ext>
            </a:extLst>
          </p:cNvPr>
          <p:cNvSpPr txBox="1">
            <a:spLocks/>
          </p:cNvSpPr>
          <p:nvPr/>
        </p:nvSpPr>
        <p:spPr>
          <a:xfrm>
            <a:off x="2945922" y="696047"/>
            <a:ext cx="6489626" cy="545392"/>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s-CO" sz="2800" b="1">
                <a:solidFill>
                  <a:srgbClr val="434343"/>
                </a:solidFill>
                <a:latin typeface="Arial" panose="020B0604020202020204" pitchFamily="34" charset="0"/>
                <a:cs typeface="Arial" panose="020B0604020202020204" pitchFamily="34" charset="0"/>
              </a:rPr>
              <a:t>MODALIDAD DEL EVENTO</a:t>
            </a:r>
            <a:endParaRPr lang="es-CO" sz="2800" b="1" dirty="0">
              <a:solidFill>
                <a:srgbClr val="434343"/>
              </a:solidFill>
              <a:latin typeface="Arial" panose="020B0604020202020204" pitchFamily="34" charset="0"/>
              <a:cs typeface="Arial" panose="020B0604020202020204" pitchFamily="34" charset="0"/>
            </a:endParaRPr>
          </a:p>
        </p:txBody>
      </p:sp>
      <p:sp>
        <p:nvSpPr>
          <p:cNvPr id="10" name="Google Shape;294;p25">
            <a:extLst>
              <a:ext uri="{FF2B5EF4-FFF2-40B4-BE49-F238E27FC236}">
                <a16:creationId xmlns:a16="http://schemas.microsoft.com/office/drawing/2014/main" id="{D3FFA644-3525-4392-BC61-1A6DF7DB7012}"/>
              </a:ext>
            </a:extLst>
          </p:cNvPr>
          <p:cNvSpPr txBox="1">
            <a:spLocks/>
          </p:cNvSpPr>
          <p:nvPr/>
        </p:nvSpPr>
        <p:spPr>
          <a:xfrm>
            <a:off x="4982749" y="5308726"/>
            <a:ext cx="2664350" cy="3174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000"/>
              <a:buFont typeface="Anton"/>
              <a:buNone/>
              <a:defRPr sz="2000" b="0" i="0" u="none" strike="noStrike" cap="none">
                <a:solidFill>
                  <a:srgbClr val="434343"/>
                </a:solidFill>
                <a:latin typeface="Anton"/>
                <a:ea typeface="Anton"/>
                <a:cs typeface="Anton"/>
                <a:sym typeface="Anton"/>
              </a:defRPr>
            </a:lvl1pPr>
            <a:lvl2pPr marR="0" lvl="1"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2pPr>
            <a:lvl3pPr marR="0" lvl="2"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3pPr>
            <a:lvl4pPr marR="0" lvl="3"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4pPr>
            <a:lvl5pPr marR="0" lvl="4"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5pPr>
            <a:lvl6pPr marR="0" lvl="5"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6pPr>
            <a:lvl7pPr marR="0" lvl="6"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7pPr>
            <a:lvl8pPr marR="0" lvl="7"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8pPr>
            <a:lvl9pPr marR="0" lvl="8" algn="l" rtl="0">
              <a:lnSpc>
                <a:spcPct val="100000"/>
              </a:lnSpc>
              <a:spcBef>
                <a:spcPts val="0"/>
              </a:spcBef>
              <a:spcAft>
                <a:spcPts val="0"/>
              </a:spcAft>
              <a:buClr>
                <a:srgbClr val="434343"/>
              </a:buClr>
              <a:buSzPts val="5200"/>
              <a:buFont typeface="Anton"/>
              <a:buNone/>
              <a:defRPr sz="5200" b="0" i="0" u="none" strike="noStrike" cap="none">
                <a:solidFill>
                  <a:srgbClr val="434343"/>
                </a:solidFill>
                <a:latin typeface="Anton"/>
                <a:ea typeface="Anton"/>
                <a:cs typeface="Anton"/>
                <a:sym typeface="Anton"/>
              </a:defRPr>
            </a:lvl9pPr>
          </a:lstStyle>
          <a:p>
            <a:pPr algn="ctr"/>
            <a:r>
              <a:rPr lang="es-CO" sz="4000" b="1" dirty="0">
                <a:latin typeface="Arial" panose="020B0604020202020204" pitchFamily="34" charset="0"/>
                <a:cs typeface="Arial" panose="020B0604020202020204" pitchFamily="34" charset="0"/>
              </a:rPr>
              <a:t>Virtual </a:t>
            </a:r>
          </a:p>
        </p:txBody>
      </p:sp>
      <p:pic>
        <p:nvPicPr>
          <p:cNvPr id="6146" name="Picture 2" descr="Recomendaciones para tener una clase virtual exitosa">
            <a:extLst>
              <a:ext uri="{FF2B5EF4-FFF2-40B4-BE49-F238E27FC236}">
                <a16:creationId xmlns:a16="http://schemas.microsoft.com/office/drawing/2014/main" id="{152F686D-66D8-4CA2-8425-497943F81F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317" y="1370430"/>
            <a:ext cx="7584828" cy="379241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80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92B2F08-A412-41D3-AA3B-A08BC7E8512E}"/>
              </a:ext>
            </a:extLst>
          </p:cNvPr>
          <p:cNvPicPr>
            <a:picLocks noChangeAspect="1"/>
          </p:cNvPicPr>
          <p:nvPr/>
        </p:nvPicPr>
        <p:blipFill rotWithShape="1">
          <a:blip r:embed="rId2"/>
          <a:srcRect b="15004"/>
          <a:stretch/>
        </p:blipFill>
        <p:spPr>
          <a:xfrm>
            <a:off x="1494493" y="869798"/>
            <a:ext cx="8971870" cy="4996429"/>
          </a:xfrm>
          <a:prstGeom prst="rect">
            <a:avLst/>
          </a:prstGeom>
          <a:effectLst>
            <a:softEdge rad="635000"/>
          </a:effectLst>
        </p:spPr>
      </p:pic>
      <p:sp>
        <p:nvSpPr>
          <p:cNvPr id="7" name="Google Shape;367;p27">
            <a:extLst>
              <a:ext uri="{FF2B5EF4-FFF2-40B4-BE49-F238E27FC236}">
                <a16:creationId xmlns:a16="http://schemas.microsoft.com/office/drawing/2014/main" id="{70FB41CF-5DDB-4470-B66B-66E9106D605A}"/>
              </a:ext>
            </a:extLst>
          </p:cNvPr>
          <p:cNvSpPr txBox="1">
            <a:spLocks/>
          </p:cNvSpPr>
          <p:nvPr/>
        </p:nvSpPr>
        <p:spPr>
          <a:xfrm>
            <a:off x="3485972" y="2116314"/>
            <a:ext cx="4591698" cy="105645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s-CO" sz="2800" b="1" dirty="0">
                <a:solidFill>
                  <a:schemeClr val="bg1"/>
                </a:solidFill>
                <a:latin typeface="Arial" panose="020B0604020202020204" pitchFamily="34" charset="0"/>
                <a:cs typeface="Arial" panose="020B0604020202020204" pitchFamily="34" charset="0"/>
              </a:rPr>
              <a:t>EVENTO Y LOGÍSTICA</a:t>
            </a:r>
          </a:p>
        </p:txBody>
      </p:sp>
    </p:spTree>
    <p:extLst>
      <p:ext uri="{BB962C8B-B14F-4D97-AF65-F5344CB8AC3E}">
        <p14:creationId xmlns:p14="http://schemas.microsoft.com/office/powerpoint/2010/main" val="2753378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8969580C-539A-4CF6-8B9D-AA10B715D2F0}"/>
              </a:ext>
            </a:extLst>
          </p:cNvPr>
          <p:cNvSpPr txBox="1"/>
          <p:nvPr/>
        </p:nvSpPr>
        <p:spPr>
          <a:xfrm>
            <a:off x="699834" y="1270110"/>
            <a:ext cx="6049310" cy="1754326"/>
          </a:xfrm>
          <a:prstGeom prst="rect">
            <a:avLst/>
          </a:prstGeom>
          <a:noFill/>
        </p:spPr>
        <p:txBody>
          <a:bodyPr wrap="square">
            <a:spAutoFit/>
          </a:bodyPr>
          <a:lstStyle/>
          <a:p>
            <a:r>
              <a:rPr lang="es" sz="3600" b="1" dirty="0">
                <a:solidFill>
                  <a:schemeClr val="accent1">
                    <a:lumMod val="50000"/>
                  </a:schemeClr>
                </a:solidFill>
                <a:latin typeface="Arial" panose="020B0604020202020204" pitchFamily="34" charset="0"/>
                <a:cs typeface="Arial" panose="020B0604020202020204" pitchFamily="34" charset="0"/>
              </a:rPr>
              <a:t>¿QUÉ QUEREMOS LOGRAR?</a:t>
            </a:r>
            <a:br>
              <a:rPr lang="es" sz="3600" b="1" dirty="0">
                <a:solidFill>
                  <a:schemeClr val="bg1"/>
                </a:solidFill>
                <a:latin typeface="Arial" panose="020B0604020202020204" pitchFamily="34" charset="0"/>
                <a:cs typeface="Arial" panose="020B0604020202020204" pitchFamily="34" charset="0"/>
              </a:rPr>
            </a:br>
            <a:endParaRPr lang="es-CO" sz="3600" dirty="0">
              <a:solidFill>
                <a:schemeClr val="accent1">
                  <a:lumMod val="50000"/>
                </a:schemeClr>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0647DB1A-E084-42A0-B525-780746273B4D}"/>
              </a:ext>
            </a:extLst>
          </p:cNvPr>
          <p:cNvSpPr/>
          <p:nvPr/>
        </p:nvSpPr>
        <p:spPr>
          <a:xfrm>
            <a:off x="699834" y="2461647"/>
            <a:ext cx="4639571" cy="2031325"/>
          </a:xfrm>
          <a:prstGeom prst="rect">
            <a:avLst/>
          </a:prstGeom>
        </p:spPr>
        <p:txBody>
          <a:bodyPr wrap="square">
            <a:spAutoFit/>
          </a:bodyPr>
          <a:lstStyle/>
          <a:p>
            <a:pPr algn="just"/>
            <a:endParaRPr lang="es-CO" b="1" dirty="0">
              <a:latin typeface="Arial" panose="020B0604020202020204" pitchFamily="34" charset="0"/>
              <a:cs typeface="Arial" panose="020B0604020202020204" pitchFamily="34" charset="0"/>
            </a:endParaRPr>
          </a:p>
          <a:p>
            <a:pPr algn="just"/>
            <a:endParaRPr lang="es-CO" b="1" dirty="0">
              <a:latin typeface="Arial" panose="020B0604020202020204" pitchFamily="34" charset="0"/>
              <a:cs typeface="Arial" panose="020B0604020202020204" pitchFamily="34" charset="0"/>
            </a:endParaRPr>
          </a:p>
          <a:p>
            <a:pPr algn="just"/>
            <a:r>
              <a:rPr lang="es-CO" b="1" dirty="0">
                <a:latin typeface="Arial" panose="020B0604020202020204" pitchFamily="34" charset="0"/>
                <a:cs typeface="Arial" panose="020B0604020202020204" pitchFamily="34" charset="0"/>
              </a:rPr>
              <a:t>Revisar metas y estrategias del Plan Estratégico Aeronáutico 2030 de cara a los retos y oportunidades de la </a:t>
            </a:r>
            <a:r>
              <a:rPr lang="es-CO" b="1" dirty="0" err="1">
                <a:latin typeface="Arial" panose="020B0604020202020204" pitchFamily="34" charset="0"/>
                <a:cs typeface="Arial" panose="020B0604020202020204" pitchFamily="34" charset="0"/>
              </a:rPr>
              <a:t>pospandemia</a:t>
            </a:r>
            <a:r>
              <a:rPr lang="es-CO" b="1" dirty="0">
                <a:latin typeface="Arial" panose="020B0604020202020204" pitchFamily="34" charset="0"/>
                <a:cs typeface="Arial" panose="020B0604020202020204" pitchFamily="34" charset="0"/>
              </a:rPr>
              <a:t> </a:t>
            </a:r>
          </a:p>
          <a:p>
            <a:pPr algn="just"/>
            <a:endParaRPr lang="es-CO" b="1" dirty="0">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E2F3D03C-12BF-44B8-ACB1-837B41CACD6F}"/>
              </a:ext>
            </a:extLst>
          </p:cNvPr>
          <p:cNvPicPr>
            <a:picLocks noChangeAspect="1"/>
          </p:cNvPicPr>
          <p:nvPr/>
        </p:nvPicPr>
        <p:blipFill rotWithShape="1">
          <a:blip r:embed="rId2"/>
          <a:srcRect l="22462"/>
          <a:stretch/>
        </p:blipFill>
        <p:spPr>
          <a:xfrm>
            <a:off x="5748675" y="803263"/>
            <a:ext cx="5465868" cy="4894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5193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94;p25">
            <a:extLst>
              <a:ext uri="{FF2B5EF4-FFF2-40B4-BE49-F238E27FC236}">
                <a16:creationId xmlns:a16="http://schemas.microsoft.com/office/drawing/2014/main" id="{6D5B3D8F-FF39-499F-8587-AE0C37B1361B}"/>
              </a:ext>
            </a:extLst>
          </p:cNvPr>
          <p:cNvSpPr txBox="1">
            <a:spLocks/>
          </p:cNvSpPr>
          <p:nvPr/>
        </p:nvSpPr>
        <p:spPr>
          <a:xfrm>
            <a:off x="4376783" y="994113"/>
            <a:ext cx="3761317" cy="291737"/>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s-CO" sz="2400" b="1" dirty="0">
                <a:latin typeface="Arial" panose="020B0604020202020204" pitchFamily="34" charset="0"/>
                <a:cs typeface="Arial" panose="020B0604020202020204" pitchFamily="34" charset="0"/>
              </a:rPr>
              <a:t>RECURSOS HUMANOS</a:t>
            </a:r>
            <a:endParaRPr lang="es-CO" sz="2400" b="1" dirty="0">
              <a:solidFill>
                <a:srgbClr val="434343"/>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C21AF7A6-6D9D-43E1-84CA-A9933A3F5F4A}"/>
              </a:ext>
            </a:extLst>
          </p:cNvPr>
          <p:cNvSpPr txBox="1"/>
          <p:nvPr/>
        </p:nvSpPr>
        <p:spPr>
          <a:xfrm>
            <a:off x="6611080" y="2510457"/>
            <a:ext cx="5121375" cy="2246769"/>
          </a:xfrm>
          <a:prstGeom prst="rect">
            <a:avLst/>
          </a:prstGeom>
          <a:solidFill>
            <a:schemeClr val="bg2"/>
          </a:solidFill>
          <a:effectLst>
            <a:outerShdw blurRad="63500" sx="102000" sy="102000" algn="ctr" rotWithShape="0">
              <a:prstClr val="black">
                <a:alpha val="40000"/>
              </a:prstClr>
            </a:outerShdw>
          </a:effectLst>
        </p:spPr>
        <p:txBody>
          <a:bodyPr wrap="square" rtlCol="0">
            <a:spAutoFit/>
          </a:bodyPr>
          <a:lstStyle/>
          <a:p>
            <a:pPr marL="285750" indent="-285750">
              <a:buFont typeface="Wingdings" panose="05000000000000000000" pitchFamily="2" charset="2"/>
              <a:buChar char="Ø"/>
            </a:pPr>
            <a:endParaRPr lang="es-CO" sz="14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CO" sz="1400" b="1" dirty="0">
                <a:latin typeface="Arial" panose="020B0604020202020204" pitchFamily="34" charset="0"/>
                <a:cs typeface="Arial" panose="020B0604020202020204" pitchFamily="34" charset="0"/>
              </a:rPr>
              <a:t>Dirección General-CEA-OAP</a:t>
            </a:r>
          </a:p>
          <a:p>
            <a:pPr marL="285750" indent="-285750">
              <a:buFont typeface="Wingdings" panose="05000000000000000000" pitchFamily="2" charset="2"/>
              <a:buChar char="Ø"/>
            </a:pPr>
            <a:endParaRPr lang="es-CO" sz="14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CO" sz="1400" b="1" dirty="0">
                <a:latin typeface="Arial" panose="020B0604020202020204" pitchFamily="34" charset="0"/>
                <a:cs typeface="Arial" panose="020B0604020202020204" pitchFamily="34" charset="0"/>
              </a:rPr>
              <a:t>Apoyo de personal de Indoamericana para registro</a:t>
            </a:r>
          </a:p>
          <a:p>
            <a:pPr marL="285750" indent="-285750">
              <a:buFont typeface="Wingdings" panose="05000000000000000000" pitchFamily="2" charset="2"/>
              <a:buChar char="Ø"/>
            </a:pPr>
            <a:endParaRPr lang="es-CO" sz="14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CO" sz="1400" b="1" dirty="0">
                <a:latin typeface="Arial" panose="020B0604020202020204" pitchFamily="34" charset="0"/>
                <a:cs typeface="Arial" panose="020B0604020202020204" pitchFamily="34" charset="0"/>
              </a:rPr>
              <a:t>Maestra de ceremonia</a:t>
            </a:r>
          </a:p>
          <a:p>
            <a:pPr marL="285750" indent="-285750">
              <a:buFont typeface="Wingdings" panose="05000000000000000000" pitchFamily="2" charset="2"/>
              <a:buChar char="Ø"/>
            </a:pPr>
            <a:endParaRPr lang="es-CO" sz="14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CO" sz="1400" b="1" dirty="0">
                <a:latin typeface="Arial" panose="020B0604020202020204" pitchFamily="34" charset="0"/>
                <a:cs typeface="Arial" panose="020B0604020202020204" pitchFamily="34" charset="0"/>
              </a:rPr>
              <a:t>Personal de apoyo de audiovisuales</a:t>
            </a:r>
          </a:p>
          <a:p>
            <a:pPr marL="285750" indent="-285750">
              <a:buFont typeface="Wingdings" panose="05000000000000000000" pitchFamily="2" charset="2"/>
              <a:buChar char="Ø"/>
            </a:pPr>
            <a:endParaRPr lang="es-CO" sz="1400" b="1" dirty="0">
              <a:latin typeface="Arial" panose="020B0604020202020204" pitchFamily="34" charset="0"/>
              <a:cs typeface="Arial" panose="020B0604020202020204" pitchFamily="34" charset="0"/>
            </a:endParaRPr>
          </a:p>
          <a:p>
            <a:endParaRPr lang="es-CO" sz="1400" b="1" dirty="0">
              <a:latin typeface="Arial" panose="020B0604020202020204" pitchFamily="34" charset="0"/>
              <a:cs typeface="Arial" panose="020B0604020202020204" pitchFamily="34" charset="0"/>
            </a:endParaRPr>
          </a:p>
        </p:txBody>
      </p:sp>
      <p:pic>
        <p:nvPicPr>
          <p:cNvPr id="4098" name="Picture 2" descr="Cómo gestionar los Recursos Humanos de una empresa | HRTRENDS">
            <a:extLst>
              <a:ext uri="{FF2B5EF4-FFF2-40B4-BE49-F238E27FC236}">
                <a16:creationId xmlns:a16="http://schemas.microsoft.com/office/drawing/2014/main" id="{E106D1AB-FC97-4744-8345-A04662506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94" y="1674055"/>
            <a:ext cx="6037048" cy="427892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433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7BAC2B0-3EDA-420F-8BEA-FE94D1E33331}"/>
              </a:ext>
            </a:extLst>
          </p:cNvPr>
          <p:cNvPicPr>
            <a:picLocks noChangeAspect="1"/>
          </p:cNvPicPr>
          <p:nvPr/>
        </p:nvPicPr>
        <p:blipFill>
          <a:blip r:embed="rId2"/>
          <a:stretch>
            <a:fillRect/>
          </a:stretch>
        </p:blipFill>
        <p:spPr>
          <a:xfrm>
            <a:off x="1557334" y="987816"/>
            <a:ext cx="8679766" cy="4882368"/>
          </a:xfrm>
          <a:prstGeom prst="rect">
            <a:avLst/>
          </a:prstGeom>
          <a:effectLst>
            <a:softEdge rad="317500"/>
          </a:effectLst>
        </p:spPr>
      </p:pic>
      <p:sp>
        <p:nvSpPr>
          <p:cNvPr id="7" name="Google Shape;367;p27">
            <a:extLst>
              <a:ext uri="{FF2B5EF4-FFF2-40B4-BE49-F238E27FC236}">
                <a16:creationId xmlns:a16="http://schemas.microsoft.com/office/drawing/2014/main" id="{FCC7EE41-2EF5-41D6-B3BF-C810E4F7743E}"/>
              </a:ext>
            </a:extLst>
          </p:cNvPr>
          <p:cNvSpPr txBox="1">
            <a:spLocks/>
          </p:cNvSpPr>
          <p:nvPr/>
        </p:nvSpPr>
        <p:spPr>
          <a:xfrm>
            <a:off x="3601368" y="4307367"/>
            <a:ext cx="4591698" cy="105645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s-CO" sz="3200" b="1" dirty="0">
                <a:solidFill>
                  <a:schemeClr val="bg1"/>
                </a:solidFill>
                <a:latin typeface="Arial" panose="020B0604020202020204" pitchFamily="34" charset="0"/>
                <a:cs typeface="Arial" panose="020B0604020202020204" pitchFamily="34" charset="0"/>
              </a:rPr>
              <a:t>PLAN DE MEDIOS </a:t>
            </a:r>
          </a:p>
        </p:txBody>
      </p:sp>
    </p:spTree>
    <p:extLst>
      <p:ext uri="{BB962C8B-B14F-4D97-AF65-F5344CB8AC3E}">
        <p14:creationId xmlns:p14="http://schemas.microsoft.com/office/powerpoint/2010/main" val="2512205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2981ADA-6426-4613-A451-D320AE758D7B}"/>
              </a:ext>
            </a:extLst>
          </p:cNvPr>
          <p:cNvSpPr txBox="1"/>
          <p:nvPr/>
        </p:nvSpPr>
        <p:spPr>
          <a:xfrm>
            <a:off x="7685238" y="3075057"/>
            <a:ext cx="3623108" cy="707886"/>
          </a:xfrm>
          <a:prstGeom prst="rect">
            <a:avLst/>
          </a:prstGeom>
          <a:solidFill>
            <a:srgbClr val="DDDDDD"/>
          </a:solidFill>
          <a:effectLst>
            <a:outerShdw blurRad="63500" sx="102000" sy="102000" algn="ctr" rotWithShape="0">
              <a:prstClr val="black">
                <a:alpha val="40000"/>
              </a:prstClr>
            </a:outerShdw>
          </a:effectLst>
        </p:spPr>
        <p:txBody>
          <a:bodyPr wrap="none" rtlCol="0">
            <a:spAutoFit/>
          </a:bodyPr>
          <a:lstStyle/>
          <a:p>
            <a:pPr marL="285750" indent="-285750">
              <a:buFont typeface="Wingdings" panose="05000000000000000000" pitchFamily="2" charset="2"/>
              <a:buChar char="ü"/>
            </a:pPr>
            <a:r>
              <a:rPr lang="es-ES" sz="2000" dirty="0">
                <a:solidFill>
                  <a:schemeClr val="tx1"/>
                </a:solidFill>
                <a:latin typeface="Arial" panose="020B0604020202020204" pitchFamily="34" charset="0"/>
                <a:cs typeface="Arial" panose="020B0604020202020204" pitchFamily="34" charset="0"/>
              </a:rPr>
              <a:t>Estrategia de comunicación</a:t>
            </a:r>
          </a:p>
          <a:p>
            <a:pPr marL="285750" indent="-285750">
              <a:buFont typeface="Wingdings" panose="05000000000000000000" pitchFamily="2" charset="2"/>
              <a:buChar char="ü"/>
            </a:pPr>
            <a:r>
              <a:rPr lang="es-ES" sz="2000" dirty="0">
                <a:solidFill>
                  <a:schemeClr val="tx1"/>
                </a:solidFill>
                <a:latin typeface="Arial" panose="020B0604020202020204" pitchFamily="34" charset="0"/>
                <a:cs typeface="Arial" panose="020B0604020202020204" pitchFamily="34" charset="0"/>
              </a:rPr>
              <a:t>Estrategia digital  </a:t>
            </a:r>
            <a:endParaRPr lang="es-CO" sz="2000" dirty="0">
              <a:latin typeface="Arial" panose="020B0604020202020204" pitchFamily="34" charset="0"/>
              <a:cs typeface="Arial" panose="020B0604020202020204" pitchFamily="34" charset="0"/>
            </a:endParaRPr>
          </a:p>
        </p:txBody>
      </p:sp>
      <p:sp>
        <p:nvSpPr>
          <p:cNvPr id="5" name="Google Shape;294;p25">
            <a:extLst>
              <a:ext uri="{FF2B5EF4-FFF2-40B4-BE49-F238E27FC236}">
                <a16:creationId xmlns:a16="http://schemas.microsoft.com/office/drawing/2014/main" id="{B02CEC50-4D79-45DE-8F6D-DDAB926B6649}"/>
              </a:ext>
            </a:extLst>
          </p:cNvPr>
          <p:cNvSpPr txBox="1">
            <a:spLocks/>
          </p:cNvSpPr>
          <p:nvPr/>
        </p:nvSpPr>
        <p:spPr>
          <a:xfrm>
            <a:off x="379269" y="862225"/>
            <a:ext cx="6359156" cy="1504623"/>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s-ES" sz="2400" b="1" dirty="0">
                <a:solidFill>
                  <a:srgbClr val="434343"/>
                </a:solidFill>
                <a:latin typeface="Arial" panose="020B0604020202020204" pitchFamily="34" charset="0"/>
                <a:cs typeface="Arial" panose="020B0604020202020204" pitchFamily="34" charset="0"/>
              </a:rPr>
              <a:t>GRUPO DE COMUNICACIÓN Y PRENSA</a:t>
            </a:r>
          </a:p>
        </p:txBody>
      </p:sp>
      <p:pic>
        <p:nvPicPr>
          <p:cNvPr id="1026" name="Picture 2" descr="SIAC | Redes Sociales en Medicina: de un simple entretenimiento a un foro  universal | SIAC">
            <a:extLst>
              <a:ext uri="{FF2B5EF4-FFF2-40B4-BE49-F238E27FC236}">
                <a16:creationId xmlns:a16="http://schemas.microsoft.com/office/drawing/2014/main" id="{141385A7-F0E3-48AE-BCED-F77B492E3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62" y="2102557"/>
            <a:ext cx="7248724" cy="336077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418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AB4E47C-7D2F-4545-A9F3-CBB88C73732E}"/>
              </a:ext>
            </a:extLst>
          </p:cNvPr>
          <p:cNvSpPr txBox="1"/>
          <p:nvPr/>
        </p:nvSpPr>
        <p:spPr>
          <a:xfrm>
            <a:off x="6096000" y="2646560"/>
            <a:ext cx="5627076" cy="2893100"/>
          </a:xfrm>
          <a:prstGeom prst="rect">
            <a:avLst/>
          </a:prstGeom>
          <a:solidFill>
            <a:schemeClr val="bg2"/>
          </a:solidFill>
          <a:effectLst>
            <a:outerShdw blurRad="63500" sx="102000" sy="102000" algn="ctr" rotWithShape="0">
              <a:prstClr val="black">
                <a:alpha val="40000"/>
              </a:prstClr>
            </a:outerShdw>
          </a:effectLst>
        </p:spPr>
        <p:txBody>
          <a:bodyPr wrap="square" rtlCol="0">
            <a:spAutoFit/>
          </a:bodyPr>
          <a:lstStyle/>
          <a:p>
            <a:pPr marL="285750" indent="-285750" algn="just">
              <a:buFont typeface="Arial" panose="020B0604020202020204" pitchFamily="34" charset="0"/>
              <a:buChar char="•"/>
            </a:pPr>
            <a:r>
              <a:rPr lang="es-CO" sz="1400" b="1" dirty="0">
                <a:latin typeface="Arial" panose="020B0604020202020204" pitchFamily="34" charset="0"/>
                <a:cs typeface="Arial" panose="020B0604020202020204" pitchFamily="34" charset="0"/>
              </a:rPr>
              <a:t>Creación un espacio dentro de la página web sobre el evento, el cual tendrá la imagen principal del foro, agenda, inscripciones, perfiles de conferencistas y memorias.</a:t>
            </a:r>
          </a:p>
          <a:p>
            <a:pPr marL="285750" indent="-285750" algn="just">
              <a:buFont typeface="Arial" panose="020B0604020202020204" pitchFamily="34" charset="0"/>
              <a:buChar char="•"/>
            </a:pPr>
            <a:endParaRPr lang="es-CO" sz="14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sz="1400" b="1" dirty="0">
                <a:latin typeface="Arial" panose="020B0604020202020204" pitchFamily="34" charset="0"/>
                <a:cs typeface="Arial" panose="020B0604020202020204" pitchFamily="34" charset="0"/>
              </a:rPr>
              <a:t>Difusión del foro principalmente en Facebook y Twitter. Creación de mensajes orgánicos en formato post </a:t>
            </a:r>
            <a:r>
              <a:rPr lang="es-CO" sz="1400" b="1" dirty="0" err="1">
                <a:latin typeface="Arial" panose="020B0604020202020204" pitchFamily="34" charset="0"/>
                <a:cs typeface="Arial" panose="020B0604020202020204" pitchFamily="34" charset="0"/>
              </a:rPr>
              <a:t>feed</a:t>
            </a:r>
            <a:r>
              <a:rPr lang="es-CO" sz="1400" b="1" dirty="0">
                <a:latin typeface="Arial" panose="020B0604020202020204" pitchFamily="34" charset="0"/>
                <a:cs typeface="Arial" panose="020B0604020202020204" pitchFamily="34" charset="0"/>
              </a:rPr>
              <a:t>, secuencia, videos e historias que irán </a:t>
            </a:r>
            <a:r>
              <a:rPr lang="es-CO" sz="1400" b="1" dirty="0" err="1">
                <a:latin typeface="Arial" panose="020B0604020202020204" pitchFamily="34" charset="0"/>
                <a:cs typeface="Arial" panose="020B0604020202020204" pitchFamily="34" charset="0"/>
              </a:rPr>
              <a:t>linkeadas</a:t>
            </a:r>
            <a:r>
              <a:rPr lang="es-CO" sz="1400" b="1" dirty="0">
                <a:latin typeface="Arial" panose="020B0604020202020204" pitchFamily="34" charset="0"/>
                <a:cs typeface="Arial" panose="020B0604020202020204" pitchFamily="34" charset="0"/>
              </a:rPr>
              <a:t> al evento. </a:t>
            </a:r>
          </a:p>
          <a:p>
            <a:pPr marL="285750" indent="-285750" algn="just">
              <a:buFont typeface="Arial" panose="020B0604020202020204" pitchFamily="34" charset="0"/>
              <a:buChar char="•"/>
            </a:pPr>
            <a:endParaRPr lang="es-CO" sz="14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sz="1400" b="1" dirty="0">
                <a:latin typeface="Arial" panose="020B0604020202020204" pitchFamily="34" charset="0"/>
                <a:cs typeface="Arial" panose="020B0604020202020204" pitchFamily="34" charset="0"/>
              </a:rPr>
              <a:t>Crearemos piezas gráficas para web  (Banner y línea gráfica para perfiles de conferencistas) y  redes sociales  para la promoción del evento</a:t>
            </a:r>
          </a:p>
          <a:p>
            <a:pPr marL="285750" indent="-285750" algn="just">
              <a:buFont typeface="Arial" panose="020B0604020202020204" pitchFamily="34" charset="0"/>
              <a:buChar char="•"/>
            </a:pPr>
            <a:endParaRPr lang="es-CO" sz="14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O" sz="1400" b="1" dirty="0">
                <a:latin typeface="Arial" panose="020B0604020202020204" pitchFamily="34" charset="0"/>
                <a:cs typeface="Arial" panose="020B0604020202020204" pitchFamily="34" charset="0"/>
              </a:rPr>
              <a:t>Publicación Memorias Foro </a:t>
            </a:r>
          </a:p>
        </p:txBody>
      </p:sp>
      <p:sp>
        <p:nvSpPr>
          <p:cNvPr id="7" name="Google Shape;294;p25">
            <a:extLst>
              <a:ext uri="{FF2B5EF4-FFF2-40B4-BE49-F238E27FC236}">
                <a16:creationId xmlns:a16="http://schemas.microsoft.com/office/drawing/2014/main" id="{A3918847-B296-4212-A267-1402E5F9FAAD}"/>
              </a:ext>
            </a:extLst>
          </p:cNvPr>
          <p:cNvSpPr txBox="1">
            <a:spLocks/>
          </p:cNvSpPr>
          <p:nvPr/>
        </p:nvSpPr>
        <p:spPr>
          <a:xfrm>
            <a:off x="2763239" y="813824"/>
            <a:ext cx="6851051" cy="439051"/>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s-ES" sz="2400" b="1" dirty="0">
                <a:solidFill>
                  <a:srgbClr val="434343"/>
                </a:solidFill>
                <a:latin typeface="Arial" panose="020B0604020202020204" pitchFamily="34" charset="0"/>
                <a:cs typeface="Arial" panose="020B0604020202020204" pitchFamily="34" charset="0"/>
              </a:rPr>
              <a:t>SOCIALIZACIÓN DEL FORO</a:t>
            </a:r>
          </a:p>
        </p:txBody>
      </p:sp>
      <p:pic>
        <p:nvPicPr>
          <p:cNvPr id="5122" name="Picture 2" descr="Las tendencias en Recursos Humanos para 2020, democratización">
            <a:extLst>
              <a:ext uri="{FF2B5EF4-FFF2-40B4-BE49-F238E27FC236}">
                <a16:creationId xmlns:a16="http://schemas.microsoft.com/office/drawing/2014/main" id="{CAAB07C9-7ED7-4A67-BDB8-4A7C8D2A6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34" y="1646326"/>
            <a:ext cx="5397305" cy="303598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894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E67A849-1697-456A-B2A7-10551EFD830B}"/>
              </a:ext>
            </a:extLst>
          </p:cNvPr>
          <p:cNvPicPr>
            <a:picLocks noChangeAspect="1"/>
          </p:cNvPicPr>
          <p:nvPr/>
        </p:nvPicPr>
        <p:blipFill>
          <a:blip r:embed="rId2"/>
          <a:stretch>
            <a:fillRect/>
          </a:stretch>
        </p:blipFill>
        <p:spPr>
          <a:xfrm>
            <a:off x="2053882" y="1059699"/>
            <a:ext cx="8764173" cy="4851871"/>
          </a:xfrm>
          <a:prstGeom prst="rect">
            <a:avLst/>
          </a:prstGeom>
          <a:effectLst>
            <a:softEdge rad="127000"/>
          </a:effectLst>
        </p:spPr>
      </p:pic>
      <p:sp>
        <p:nvSpPr>
          <p:cNvPr id="8" name="Google Shape;387;p28">
            <a:extLst>
              <a:ext uri="{FF2B5EF4-FFF2-40B4-BE49-F238E27FC236}">
                <a16:creationId xmlns:a16="http://schemas.microsoft.com/office/drawing/2014/main" id="{637B6681-9B04-4BAA-B6F4-F7AFEB4177D1}"/>
              </a:ext>
            </a:extLst>
          </p:cNvPr>
          <p:cNvSpPr txBox="1">
            <a:spLocks/>
          </p:cNvSpPr>
          <p:nvPr/>
        </p:nvSpPr>
        <p:spPr>
          <a:xfrm flipH="1">
            <a:off x="3512626" y="4167737"/>
            <a:ext cx="6404279" cy="1743833"/>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s-CO" sz="3200" b="1" dirty="0">
                <a:solidFill>
                  <a:schemeClr val="bg1"/>
                </a:solidFill>
                <a:latin typeface="Arial" panose="020B0604020202020204" pitchFamily="34" charset="0"/>
                <a:cs typeface="Arial" panose="020B0604020202020204" pitchFamily="34" charset="0"/>
              </a:rPr>
              <a:t>100 millones de GRACIAS</a:t>
            </a:r>
            <a:br>
              <a:rPr lang="es-CO" dirty="0">
                <a:solidFill>
                  <a:schemeClr val="bg1"/>
                </a:solidFill>
              </a:rPr>
            </a:br>
            <a:endParaRPr lang="es-CO" dirty="0">
              <a:solidFill>
                <a:schemeClr val="bg1"/>
              </a:solidFill>
            </a:endParaRPr>
          </a:p>
        </p:txBody>
      </p:sp>
    </p:spTree>
    <p:extLst>
      <p:ext uri="{BB962C8B-B14F-4D97-AF65-F5344CB8AC3E}">
        <p14:creationId xmlns:p14="http://schemas.microsoft.com/office/powerpoint/2010/main" val="1013156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9;p21">
            <a:extLst>
              <a:ext uri="{FF2B5EF4-FFF2-40B4-BE49-F238E27FC236}">
                <a16:creationId xmlns:a16="http://schemas.microsoft.com/office/drawing/2014/main" id="{59892AA8-6C6B-483A-A360-FEB48E8DF78A}"/>
              </a:ext>
            </a:extLst>
          </p:cNvPr>
          <p:cNvSpPr txBox="1">
            <a:spLocks/>
          </p:cNvSpPr>
          <p:nvPr/>
        </p:nvSpPr>
        <p:spPr>
          <a:xfrm>
            <a:off x="738990" y="2349810"/>
            <a:ext cx="3489673" cy="215838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200" b="1" dirty="0">
                <a:latin typeface="Arial" panose="020B0604020202020204" pitchFamily="34" charset="0"/>
                <a:cs typeface="Arial" panose="020B0604020202020204" pitchFamily="34" charset="0"/>
              </a:rPr>
              <a:t>Ocho objetivos  estratégicos por analizar</a:t>
            </a:r>
          </a:p>
        </p:txBody>
      </p:sp>
      <p:grpSp>
        <p:nvGrpSpPr>
          <p:cNvPr id="6" name="Grupo 5">
            <a:extLst>
              <a:ext uri="{FF2B5EF4-FFF2-40B4-BE49-F238E27FC236}">
                <a16:creationId xmlns:a16="http://schemas.microsoft.com/office/drawing/2014/main" id="{E41AAD85-70D8-420D-9F62-3936958731A6}"/>
              </a:ext>
            </a:extLst>
          </p:cNvPr>
          <p:cNvGrpSpPr/>
          <p:nvPr/>
        </p:nvGrpSpPr>
        <p:grpSpPr>
          <a:xfrm>
            <a:off x="5219554" y="691633"/>
            <a:ext cx="5121300" cy="4943706"/>
            <a:chOff x="2896688" y="121974"/>
            <a:chExt cx="4827728" cy="4743913"/>
          </a:xfrm>
        </p:grpSpPr>
        <p:pic>
          <p:nvPicPr>
            <p:cNvPr id="10" name="Imagen 9" descr="Icono&#10;&#10;Descripción generada automáticamente">
              <a:extLst>
                <a:ext uri="{FF2B5EF4-FFF2-40B4-BE49-F238E27FC236}">
                  <a16:creationId xmlns:a16="http://schemas.microsoft.com/office/drawing/2014/main" id="{B7E5691E-9F96-47F8-9B55-E22555476993}"/>
                </a:ext>
              </a:extLst>
            </p:cNvPr>
            <p:cNvPicPr>
              <a:picLocks noChangeAspect="1"/>
            </p:cNvPicPr>
            <p:nvPr/>
          </p:nvPicPr>
          <p:blipFill>
            <a:blip r:embed="rId2"/>
            <a:stretch>
              <a:fillRect/>
            </a:stretch>
          </p:blipFill>
          <p:spPr>
            <a:xfrm>
              <a:off x="2896688" y="121974"/>
              <a:ext cx="4827728" cy="4743913"/>
            </a:xfrm>
            <a:prstGeom prst="rect">
              <a:avLst/>
            </a:prstGeom>
            <a:ln>
              <a:noFill/>
            </a:ln>
            <a:effectLst>
              <a:outerShdw blurRad="292100" dist="139700" dir="2700000" algn="tl" rotWithShape="0">
                <a:srgbClr val="333333">
                  <a:alpha val="65000"/>
                </a:srgbClr>
              </a:outerShdw>
            </a:effectLst>
          </p:spPr>
        </p:pic>
        <p:grpSp>
          <p:nvGrpSpPr>
            <p:cNvPr id="11" name="Grupo 10">
              <a:extLst>
                <a:ext uri="{FF2B5EF4-FFF2-40B4-BE49-F238E27FC236}">
                  <a16:creationId xmlns:a16="http://schemas.microsoft.com/office/drawing/2014/main" id="{A25D807E-DD26-426C-90AA-49D843C91B9D}"/>
                </a:ext>
              </a:extLst>
            </p:cNvPr>
            <p:cNvGrpSpPr/>
            <p:nvPr/>
          </p:nvGrpSpPr>
          <p:grpSpPr>
            <a:xfrm>
              <a:off x="3235321" y="826845"/>
              <a:ext cx="4273325" cy="3658061"/>
              <a:chOff x="3235321" y="826845"/>
              <a:chExt cx="4273325" cy="3658061"/>
            </a:xfrm>
          </p:grpSpPr>
          <p:sp>
            <p:nvSpPr>
              <p:cNvPr id="12" name="CuadroTexto 11">
                <a:extLst>
                  <a:ext uri="{FF2B5EF4-FFF2-40B4-BE49-F238E27FC236}">
                    <a16:creationId xmlns:a16="http://schemas.microsoft.com/office/drawing/2014/main" id="{B6D3DF4B-0999-41C1-8951-C40890CFFBA5}"/>
                  </a:ext>
                </a:extLst>
              </p:cNvPr>
              <p:cNvSpPr txBox="1"/>
              <p:nvPr/>
            </p:nvSpPr>
            <p:spPr>
              <a:xfrm>
                <a:off x="4103447" y="826845"/>
                <a:ext cx="1101584" cy="230832"/>
              </a:xfrm>
              <a:prstGeom prst="rect">
                <a:avLst/>
              </a:prstGeom>
              <a:noFill/>
            </p:spPr>
            <p:txBody>
              <a:bodyPr wrap="none" rtlCol="0">
                <a:spAutoFit/>
              </a:bodyPr>
              <a:lstStyle/>
              <a:p>
                <a:pPr algn="ctr"/>
                <a:r>
                  <a:rPr lang="es-CO" sz="900" b="1" dirty="0">
                    <a:solidFill>
                      <a:schemeClr val="bg1"/>
                    </a:solidFill>
                    <a:latin typeface="Arial" panose="020B0604020202020204" pitchFamily="34" charset="0"/>
                    <a:cs typeface="Arial" panose="020B0604020202020204" pitchFamily="34" charset="0"/>
                  </a:rPr>
                  <a:t>Institucionalidad</a:t>
                </a:r>
                <a:endParaRPr lang="es-ES_tradnl" sz="900" b="1" dirty="0">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6CE06281-769B-406E-877C-79897B0A2065}"/>
                  </a:ext>
                </a:extLst>
              </p:cNvPr>
              <p:cNvSpPr txBox="1"/>
              <p:nvPr/>
            </p:nvSpPr>
            <p:spPr>
              <a:xfrm>
                <a:off x="5683433" y="898356"/>
                <a:ext cx="909223" cy="230832"/>
              </a:xfrm>
              <a:prstGeom prst="rect">
                <a:avLst/>
              </a:prstGeom>
              <a:noFill/>
            </p:spPr>
            <p:txBody>
              <a:bodyPr wrap="none" rtlCol="0">
                <a:spAutoFit/>
              </a:bodyPr>
              <a:lstStyle/>
              <a:p>
                <a:pPr algn="ctr"/>
                <a:r>
                  <a:rPr lang="es-CO" sz="900" b="1">
                    <a:solidFill>
                      <a:schemeClr val="bg1"/>
                    </a:solidFill>
                    <a:latin typeface="Arial" panose="020B0604020202020204" pitchFamily="34" charset="0"/>
                    <a:cs typeface="Arial" panose="020B0604020202020204" pitchFamily="34" charset="0"/>
                  </a:rPr>
                  <a:t>Conectividad</a:t>
                </a:r>
                <a:endParaRPr lang="es-ES_tradnl" sz="900" b="1" dirty="0">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C71571BD-EF0A-4074-B069-248558855192}"/>
                  </a:ext>
                </a:extLst>
              </p:cNvPr>
              <p:cNvSpPr txBox="1"/>
              <p:nvPr/>
            </p:nvSpPr>
            <p:spPr>
              <a:xfrm>
                <a:off x="6392091" y="3157611"/>
                <a:ext cx="1018227" cy="230832"/>
              </a:xfrm>
              <a:prstGeom prst="rect">
                <a:avLst/>
              </a:prstGeom>
              <a:noFill/>
            </p:spPr>
            <p:txBody>
              <a:bodyPr wrap="none" rtlCol="0">
                <a:spAutoFit/>
              </a:bodyPr>
              <a:lstStyle/>
              <a:p>
                <a:pPr algn="ctr"/>
                <a:r>
                  <a:rPr lang="es-CO" sz="900" b="1">
                    <a:solidFill>
                      <a:schemeClr val="tx1"/>
                    </a:solidFill>
                    <a:latin typeface="Arial" panose="020B0604020202020204" pitchFamily="34" charset="0"/>
                    <a:cs typeface="Arial" panose="020B0604020202020204" pitchFamily="34" charset="0"/>
                  </a:rPr>
                  <a:t>Competitividad</a:t>
                </a:r>
                <a:endParaRPr lang="es-ES_tradnl" sz="900" b="1" dirty="0">
                  <a:solidFill>
                    <a:schemeClr val="tx1"/>
                  </a:solidFill>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8EBEBD5C-70C3-4618-9372-6614E1332E91}"/>
                  </a:ext>
                </a:extLst>
              </p:cNvPr>
              <p:cNvSpPr txBox="1"/>
              <p:nvPr/>
            </p:nvSpPr>
            <p:spPr>
              <a:xfrm>
                <a:off x="5310552" y="3977075"/>
                <a:ext cx="1292431" cy="507831"/>
              </a:xfrm>
              <a:prstGeom prst="rect">
                <a:avLst/>
              </a:prstGeom>
              <a:noFill/>
            </p:spPr>
            <p:txBody>
              <a:bodyPr wrap="square" rtlCol="0">
                <a:spAutoFit/>
              </a:bodyPr>
              <a:lstStyle/>
              <a:p>
                <a:pPr algn="ctr"/>
                <a:r>
                  <a:rPr lang="es-CO" sz="900" b="1" dirty="0">
                    <a:solidFill>
                      <a:schemeClr val="tx1"/>
                    </a:solidFill>
                    <a:latin typeface="Arial" panose="020B0604020202020204" pitchFamily="34" charset="0"/>
                    <a:cs typeface="Arial" panose="020B0604020202020204" pitchFamily="34" charset="0"/>
                  </a:rPr>
                  <a:t>Infraestructura y sostenibilidad ambiental</a:t>
                </a:r>
                <a:endParaRPr lang="es-ES_tradnl" sz="900" b="1" dirty="0">
                  <a:solidFill>
                    <a:schemeClr val="tx1"/>
                  </a:solidFill>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id="{A3130DAA-3509-4AA8-9E43-6A32B5871074}"/>
                  </a:ext>
                </a:extLst>
              </p:cNvPr>
              <p:cNvSpPr txBox="1"/>
              <p:nvPr/>
            </p:nvSpPr>
            <p:spPr>
              <a:xfrm>
                <a:off x="4101041" y="3792409"/>
                <a:ext cx="1106394" cy="646331"/>
              </a:xfrm>
              <a:prstGeom prst="rect">
                <a:avLst/>
              </a:prstGeom>
              <a:noFill/>
            </p:spPr>
            <p:txBody>
              <a:bodyPr wrap="square" rtlCol="0">
                <a:spAutoFit/>
              </a:bodyPr>
              <a:lstStyle/>
              <a:p>
                <a:pPr algn="ctr"/>
                <a:r>
                  <a:rPr lang="es-CO" sz="900" b="1" dirty="0">
                    <a:solidFill>
                      <a:schemeClr val="bg1"/>
                    </a:solidFill>
                    <a:latin typeface="Arial" panose="020B0604020202020204" pitchFamily="34" charset="0"/>
                    <a:cs typeface="Arial" panose="020B0604020202020204" pitchFamily="34" charset="0"/>
                  </a:rPr>
                  <a:t>Industria aeroespacial y cadena de suministro</a:t>
                </a:r>
                <a:endParaRPr lang="es-ES_tradnl" sz="900" b="1" dirty="0">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BF442FB9-5039-4E02-B5E9-0FA54EA13031}"/>
                  </a:ext>
                </a:extLst>
              </p:cNvPr>
              <p:cNvSpPr txBox="1"/>
              <p:nvPr/>
            </p:nvSpPr>
            <p:spPr>
              <a:xfrm>
                <a:off x="3235321" y="2649779"/>
                <a:ext cx="1106394" cy="784830"/>
              </a:xfrm>
              <a:prstGeom prst="rect">
                <a:avLst/>
              </a:prstGeom>
              <a:noFill/>
            </p:spPr>
            <p:txBody>
              <a:bodyPr wrap="square" rtlCol="0">
                <a:spAutoFit/>
              </a:bodyPr>
              <a:lstStyle/>
              <a:p>
                <a:pPr algn="ctr"/>
                <a:r>
                  <a:rPr lang="es-CO" sz="900" b="1" dirty="0">
                    <a:solidFill>
                      <a:schemeClr val="bg1"/>
                    </a:solidFill>
                    <a:latin typeface="Arial" panose="020B0604020202020204" pitchFamily="34" charset="0"/>
                    <a:cs typeface="Arial" panose="020B0604020202020204" pitchFamily="34" charset="0"/>
                  </a:rPr>
                  <a:t>Seguridad Operacional y Seguridad de Aviación Civil y Bioseguridad</a:t>
                </a:r>
                <a:endParaRPr lang="es-ES_tradnl" sz="900" b="1" dirty="0">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EACD9836-B750-4949-9C17-DEC063E04A34}"/>
                  </a:ext>
                </a:extLst>
              </p:cNvPr>
              <p:cNvSpPr txBox="1"/>
              <p:nvPr/>
            </p:nvSpPr>
            <p:spPr>
              <a:xfrm>
                <a:off x="3235321" y="1557721"/>
                <a:ext cx="1106394" cy="507831"/>
              </a:xfrm>
              <a:prstGeom prst="rect">
                <a:avLst/>
              </a:prstGeom>
              <a:noFill/>
            </p:spPr>
            <p:txBody>
              <a:bodyPr wrap="square" rtlCol="0">
                <a:spAutoFit/>
              </a:bodyPr>
              <a:lstStyle/>
              <a:p>
                <a:pPr algn="ctr"/>
                <a:r>
                  <a:rPr lang="es-CO" sz="900" b="1">
                    <a:solidFill>
                      <a:schemeClr val="bg1"/>
                    </a:solidFill>
                    <a:latin typeface="Arial" panose="020B0604020202020204" pitchFamily="34" charset="0"/>
                    <a:cs typeface="Arial" panose="020B0604020202020204" pitchFamily="34" charset="0"/>
                  </a:rPr>
                  <a:t>Desarrolllo del Talento Humano en el sector</a:t>
                </a:r>
                <a:endParaRPr lang="es-ES_tradnl" sz="900" b="1" dirty="0">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id="{E7192E0E-B61D-40BB-A609-AA4FE7205B64}"/>
                  </a:ext>
                </a:extLst>
              </p:cNvPr>
              <p:cNvSpPr txBox="1"/>
              <p:nvPr/>
            </p:nvSpPr>
            <p:spPr>
              <a:xfrm>
                <a:off x="6402252" y="1814906"/>
                <a:ext cx="1106394" cy="369332"/>
              </a:xfrm>
              <a:prstGeom prst="rect">
                <a:avLst/>
              </a:prstGeom>
              <a:noFill/>
            </p:spPr>
            <p:txBody>
              <a:bodyPr wrap="square" rtlCol="0">
                <a:spAutoFit/>
              </a:bodyPr>
              <a:lstStyle/>
              <a:p>
                <a:pPr algn="ctr"/>
                <a:r>
                  <a:rPr lang="es-CO" sz="900" b="1" dirty="0">
                    <a:solidFill>
                      <a:schemeClr val="bg1"/>
                    </a:solidFill>
                    <a:latin typeface="Arial" panose="020B0604020202020204" pitchFamily="34" charset="0"/>
                    <a:cs typeface="Arial" panose="020B0604020202020204" pitchFamily="34" charset="0"/>
                  </a:rPr>
                  <a:t>Recuperación de los mercados</a:t>
                </a:r>
                <a:endParaRPr lang="es-ES_tradnl" sz="900" b="1"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806539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oogle Shape;169;p21">
            <a:extLst>
              <a:ext uri="{FF2B5EF4-FFF2-40B4-BE49-F238E27FC236}">
                <a16:creationId xmlns:a16="http://schemas.microsoft.com/office/drawing/2014/main" id="{0F32C789-3DFC-41F2-83BE-6294A68DEFB3}"/>
              </a:ext>
            </a:extLst>
          </p:cNvPr>
          <p:cNvSpPr txBox="1">
            <a:spLocks/>
          </p:cNvSpPr>
          <p:nvPr/>
        </p:nvSpPr>
        <p:spPr>
          <a:xfrm>
            <a:off x="4116557" y="476523"/>
            <a:ext cx="5172027" cy="904197"/>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400" b="1" dirty="0">
                <a:latin typeface="Arial" panose="020B0604020202020204" pitchFamily="34" charset="0"/>
                <a:cs typeface="Arial" panose="020B0604020202020204" pitchFamily="34" charset="0"/>
              </a:rPr>
              <a:t>PLANEACIÓN DEL FORO</a:t>
            </a:r>
          </a:p>
        </p:txBody>
      </p:sp>
      <p:grpSp>
        <p:nvGrpSpPr>
          <p:cNvPr id="24" name="Grupo 23">
            <a:extLst>
              <a:ext uri="{FF2B5EF4-FFF2-40B4-BE49-F238E27FC236}">
                <a16:creationId xmlns:a16="http://schemas.microsoft.com/office/drawing/2014/main" id="{750009DE-B592-4556-AEDF-4CEEE6629D03}"/>
              </a:ext>
            </a:extLst>
          </p:cNvPr>
          <p:cNvGrpSpPr/>
          <p:nvPr/>
        </p:nvGrpSpPr>
        <p:grpSpPr>
          <a:xfrm>
            <a:off x="1295400" y="1446660"/>
            <a:ext cx="9601199" cy="4843591"/>
            <a:chOff x="799183" y="1162373"/>
            <a:chExt cx="6299790" cy="3298538"/>
          </a:xfrm>
        </p:grpSpPr>
        <p:grpSp>
          <p:nvGrpSpPr>
            <p:cNvPr id="25" name="Grupo 24">
              <a:extLst>
                <a:ext uri="{FF2B5EF4-FFF2-40B4-BE49-F238E27FC236}">
                  <a16:creationId xmlns:a16="http://schemas.microsoft.com/office/drawing/2014/main" id="{7338CB17-2840-4197-BC88-78CCB6857AEC}"/>
                </a:ext>
              </a:extLst>
            </p:cNvPr>
            <p:cNvGrpSpPr/>
            <p:nvPr/>
          </p:nvGrpSpPr>
          <p:grpSpPr>
            <a:xfrm>
              <a:off x="817953" y="1162373"/>
              <a:ext cx="6084496" cy="871568"/>
              <a:chOff x="259153" y="1360979"/>
              <a:chExt cx="6084496" cy="871568"/>
            </a:xfrm>
          </p:grpSpPr>
          <p:sp>
            <p:nvSpPr>
              <p:cNvPr id="32" name="Forma libre: forma 31">
                <a:extLst>
                  <a:ext uri="{FF2B5EF4-FFF2-40B4-BE49-F238E27FC236}">
                    <a16:creationId xmlns:a16="http://schemas.microsoft.com/office/drawing/2014/main" id="{FB870DB9-E809-410F-BB9A-FBCB1B55E954}"/>
                  </a:ext>
                </a:extLst>
              </p:cNvPr>
              <p:cNvSpPr/>
              <p:nvPr/>
            </p:nvSpPr>
            <p:spPr>
              <a:xfrm>
                <a:off x="259153" y="1360979"/>
                <a:ext cx="1747772" cy="871120"/>
              </a:xfrm>
              <a:custGeom>
                <a:avLst/>
                <a:gdLst>
                  <a:gd name="connsiteX0" fmla="*/ 0 w 1747772"/>
                  <a:gd name="connsiteY0" fmla="*/ 87112 h 871120"/>
                  <a:gd name="connsiteX1" fmla="*/ 87112 w 1747772"/>
                  <a:gd name="connsiteY1" fmla="*/ 0 h 871120"/>
                  <a:gd name="connsiteX2" fmla="*/ 1660660 w 1747772"/>
                  <a:gd name="connsiteY2" fmla="*/ 0 h 871120"/>
                  <a:gd name="connsiteX3" fmla="*/ 1747772 w 1747772"/>
                  <a:gd name="connsiteY3" fmla="*/ 87112 h 871120"/>
                  <a:gd name="connsiteX4" fmla="*/ 1747772 w 1747772"/>
                  <a:gd name="connsiteY4" fmla="*/ 784008 h 871120"/>
                  <a:gd name="connsiteX5" fmla="*/ 1660660 w 1747772"/>
                  <a:gd name="connsiteY5" fmla="*/ 871120 h 871120"/>
                  <a:gd name="connsiteX6" fmla="*/ 87112 w 1747772"/>
                  <a:gd name="connsiteY6" fmla="*/ 871120 h 871120"/>
                  <a:gd name="connsiteX7" fmla="*/ 0 w 1747772"/>
                  <a:gd name="connsiteY7" fmla="*/ 784008 h 871120"/>
                  <a:gd name="connsiteX8" fmla="*/ 0 w 1747772"/>
                  <a:gd name="connsiteY8" fmla="*/ 87112 h 87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72" h="871120">
                    <a:moveTo>
                      <a:pt x="0" y="87112"/>
                    </a:moveTo>
                    <a:cubicBezTo>
                      <a:pt x="0" y="39001"/>
                      <a:pt x="39001" y="0"/>
                      <a:pt x="87112" y="0"/>
                    </a:cubicBezTo>
                    <a:lnTo>
                      <a:pt x="1660660" y="0"/>
                    </a:lnTo>
                    <a:cubicBezTo>
                      <a:pt x="1708771" y="0"/>
                      <a:pt x="1747772" y="39001"/>
                      <a:pt x="1747772" y="87112"/>
                    </a:cubicBezTo>
                    <a:lnTo>
                      <a:pt x="1747772" y="784008"/>
                    </a:lnTo>
                    <a:cubicBezTo>
                      <a:pt x="1747772" y="832119"/>
                      <a:pt x="1708771" y="871120"/>
                      <a:pt x="1660660" y="871120"/>
                    </a:cubicBezTo>
                    <a:lnTo>
                      <a:pt x="87112" y="871120"/>
                    </a:lnTo>
                    <a:cubicBezTo>
                      <a:pt x="39001" y="871120"/>
                      <a:pt x="0" y="832119"/>
                      <a:pt x="0" y="784008"/>
                    </a:cubicBezTo>
                    <a:lnTo>
                      <a:pt x="0" y="87112"/>
                    </a:lnTo>
                    <a:close/>
                  </a:path>
                </a:pathLst>
              </a:custGeom>
              <a:solidFill>
                <a:srgbClr val="70D5DA"/>
              </a:solidFill>
              <a:ln>
                <a:solidFill>
                  <a:srgbClr val="70D5DA"/>
                </a:solidFill>
              </a:ln>
              <a:effectLst>
                <a:outerShdw blurRad="50800" dist="38100" dir="10800000" algn="r" rotWithShape="0">
                  <a:prstClr val="black">
                    <a:alpha val="40000"/>
                  </a:prstClr>
                </a:outerShdw>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71234" tIns="71234" rIns="71234" bIns="71234" numCol="1" spcCol="1270" anchor="ctr" anchorCtr="0">
                <a:noAutofit/>
              </a:bodyPr>
              <a:lstStyle/>
              <a:p>
                <a:pPr marL="0" lvl="0" indent="0" algn="ctr" defTabSz="533400">
                  <a:lnSpc>
                    <a:spcPct val="90000"/>
                  </a:lnSpc>
                  <a:spcBef>
                    <a:spcPct val="0"/>
                  </a:spcBef>
                  <a:spcAft>
                    <a:spcPct val="35000"/>
                  </a:spcAft>
                  <a:buNone/>
                </a:pPr>
                <a:r>
                  <a:rPr lang="es-CO" sz="1800" b="1" kern="1200" dirty="0">
                    <a:solidFill>
                      <a:schemeClr val="tx1">
                        <a:lumMod val="75000"/>
                        <a:lumOff val="25000"/>
                      </a:schemeClr>
                    </a:solidFill>
                    <a:latin typeface="Arial" panose="020B0604020202020204" pitchFamily="34" charset="0"/>
                    <a:cs typeface="Arial" panose="020B0604020202020204" pitchFamily="34" charset="0"/>
                  </a:rPr>
                  <a:t>Generación del conocimiento</a:t>
                </a:r>
              </a:p>
            </p:txBody>
          </p:sp>
          <p:sp>
            <p:nvSpPr>
              <p:cNvPr id="33" name="Forma libre: forma 32">
                <a:extLst>
                  <a:ext uri="{FF2B5EF4-FFF2-40B4-BE49-F238E27FC236}">
                    <a16:creationId xmlns:a16="http://schemas.microsoft.com/office/drawing/2014/main" id="{0575E4F3-026C-44A0-9616-DAF13D243381}"/>
                  </a:ext>
                </a:extLst>
              </p:cNvPr>
              <p:cNvSpPr/>
              <p:nvPr/>
            </p:nvSpPr>
            <p:spPr>
              <a:xfrm>
                <a:off x="2411885" y="1360979"/>
                <a:ext cx="1717137" cy="871120"/>
              </a:xfrm>
              <a:custGeom>
                <a:avLst/>
                <a:gdLst>
                  <a:gd name="connsiteX0" fmla="*/ 0 w 1717137"/>
                  <a:gd name="connsiteY0" fmla="*/ 87112 h 871120"/>
                  <a:gd name="connsiteX1" fmla="*/ 87112 w 1717137"/>
                  <a:gd name="connsiteY1" fmla="*/ 0 h 871120"/>
                  <a:gd name="connsiteX2" fmla="*/ 1630025 w 1717137"/>
                  <a:gd name="connsiteY2" fmla="*/ 0 h 871120"/>
                  <a:gd name="connsiteX3" fmla="*/ 1717137 w 1717137"/>
                  <a:gd name="connsiteY3" fmla="*/ 87112 h 871120"/>
                  <a:gd name="connsiteX4" fmla="*/ 1717137 w 1717137"/>
                  <a:gd name="connsiteY4" fmla="*/ 784008 h 871120"/>
                  <a:gd name="connsiteX5" fmla="*/ 1630025 w 1717137"/>
                  <a:gd name="connsiteY5" fmla="*/ 871120 h 871120"/>
                  <a:gd name="connsiteX6" fmla="*/ 87112 w 1717137"/>
                  <a:gd name="connsiteY6" fmla="*/ 871120 h 871120"/>
                  <a:gd name="connsiteX7" fmla="*/ 0 w 1717137"/>
                  <a:gd name="connsiteY7" fmla="*/ 784008 h 871120"/>
                  <a:gd name="connsiteX8" fmla="*/ 0 w 1717137"/>
                  <a:gd name="connsiteY8" fmla="*/ 87112 h 87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7137" h="871120">
                    <a:moveTo>
                      <a:pt x="0" y="87112"/>
                    </a:moveTo>
                    <a:cubicBezTo>
                      <a:pt x="0" y="39001"/>
                      <a:pt x="39001" y="0"/>
                      <a:pt x="87112" y="0"/>
                    </a:cubicBezTo>
                    <a:lnTo>
                      <a:pt x="1630025" y="0"/>
                    </a:lnTo>
                    <a:cubicBezTo>
                      <a:pt x="1678136" y="0"/>
                      <a:pt x="1717137" y="39001"/>
                      <a:pt x="1717137" y="87112"/>
                    </a:cubicBezTo>
                    <a:lnTo>
                      <a:pt x="1717137" y="784008"/>
                    </a:lnTo>
                    <a:cubicBezTo>
                      <a:pt x="1717137" y="832119"/>
                      <a:pt x="1678136" y="871120"/>
                      <a:pt x="1630025" y="871120"/>
                    </a:cubicBezTo>
                    <a:lnTo>
                      <a:pt x="87112" y="871120"/>
                    </a:lnTo>
                    <a:cubicBezTo>
                      <a:pt x="39001" y="871120"/>
                      <a:pt x="0" y="832119"/>
                      <a:pt x="0" y="784008"/>
                    </a:cubicBezTo>
                    <a:lnTo>
                      <a:pt x="0" y="87112"/>
                    </a:lnTo>
                    <a:close/>
                  </a:path>
                </a:pathLst>
              </a:custGeom>
              <a:solidFill>
                <a:srgbClr val="008E7D"/>
              </a:solidFill>
              <a:ln>
                <a:solidFill>
                  <a:srgbClr val="008E7D"/>
                </a:solidFill>
              </a:ln>
              <a:effectLst>
                <a:outerShdw blurRad="50800" dist="38100" dir="10800000" algn="r" rotWithShape="0">
                  <a:prstClr val="black">
                    <a:alpha val="40000"/>
                  </a:prstClr>
                </a:outerShdw>
              </a:effectLst>
            </p:spPr>
            <p:style>
              <a:lnRef idx="3">
                <a:schemeClr val="lt1">
                  <a:hueOff val="0"/>
                  <a:satOff val="0"/>
                  <a:lumOff val="0"/>
                  <a:alphaOff val="0"/>
                </a:schemeClr>
              </a:lnRef>
              <a:fillRef idx="1">
                <a:schemeClr val="accent3">
                  <a:hueOff val="6863367"/>
                  <a:satOff val="11287"/>
                  <a:lumOff val="2080"/>
                  <a:alphaOff val="0"/>
                </a:schemeClr>
              </a:fillRef>
              <a:effectRef idx="1">
                <a:schemeClr val="accent3">
                  <a:hueOff val="6863367"/>
                  <a:satOff val="11287"/>
                  <a:lumOff val="2080"/>
                  <a:alphaOff val="0"/>
                </a:schemeClr>
              </a:effectRef>
              <a:fontRef idx="minor">
                <a:schemeClr val="lt1"/>
              </a:fontRef>
            </p:style>
            <p:txBody>
              <a:bodyPr spcFirstLastPara="0" vert="horz" wrap="square" lIns="71234" tIns="71234" rIns="71234" bIns="71234" numCol="1" spcCol="1270" anchor="ctr" anchorCtr="0">
                <a:noAutofit/>
              </a:bodyPr>
              <a:lstStyle/>
              <a:p>
                <a:pPr marL="0" lvl="0" indent="0" algn="ctr" defTabSz="533400">
                  <a:lnSpc>
                    <a:spcPct val="90000"/>
                  </a:lnSpc>
                  <a:spcBef>
                    <a:spcPct val="0"/>
                  </a:spcBef>
                  <a:spcAft>
                    <a:spcPct val="35000"/>
                  </a:spcAft>
                  <a:buNone/>
                </a:pPr>
                <a:r>
                  <a:rPr lang="es-CO" sz="1800" b="1" kern="1200" dirty="0">
                    <a:solidFill>
                      <a:schemeClr val="tx1">
                        <a:lumMod val="75000"/>
                        <a:lumOff val="25000"/>
                      </a:schemeClr>
                    </a:solidFill>
                    <a:latin typeface="Arial" panose="020B0604020202020204" pitchFamily="34" charset="0"/>
                    <a:cs typeface="Arial" panose="020B0604020202020204" pitchFamily="34" charset="0"/>
                  </a:rPr>
                  <a:t>Evento y logística</a:t>
                </a:r>
                <a:r>
                  <a:rPr lang="es-CO" sz="1800" b="1" kern="1200" dirty="0">
                    <a:latin typeface="Arial" panose="020B0604020202020204" pitchFamily="34" charset="0"/>
                    <a:cs typeface="Arial" panose="020B0604020202020204" pitchFamily="34" charset="0"/>
                  </a:rPr>
                  <a:t> </a:t>
                </a:r>
              </a:p>
            </p:txBody>
          </p:sp>
          <p:sp>
            <p:nvSpPr>
              <p:cNvPr id="34" name="Forma libre: forma 33">
                <a:extLst>
                  <a:ext uri="{FF2B5EF4-FFF2-40B4-BE49-F238E27FC236}">
                    <a16:creationId xmlns:a16="http://schemas.microsoft.com/office/drawing/2014/main" id="{912FD108-9354-408D-BD1D-2E1E950773D3}"/>
                  </a:ext>
                </a:extLst>
              </p:cNvPr>
              <p:cNvSpPr/>
              <p:nvPr/>
            </p:nvSpPr>
            <p:spPr>
              <a:xfrm>
                <a:off x="4626512" y="1361427"/>
                <a:ext cx="1717137" cy="871120"/>
              </a:xfrm>
              <a:custGeom>
                <a:avLst/>
                <a:gdLst>
                  <a:gd name="connsiteX0" fmla="*/ 0 w 1717137"/>
                  <a:gd name="connsiteY0" fmla="*/ 87112 h 871120"/>
                  <a:gd name="connsiteX1" fmla="*/ 87112 w 1717137"/>
                  <a:gd name="connsiteY1" fmla="*/ 0 h 871120"/>
                  <a:gd name="connsiteX2" fmla="*/ 1630025 w 1717137"/>
                  <a:gd name="connsiteY2" fmla="*/ 0 h 871120"/>
                  <a:gd name="connsiteX3" fmla="*/ 1717137 w 1717137"/>
                  <a:gd name="connsiteY3" fmla="*/ 87112 h 871120"/>
                  <a:gd name="connsiteX4" fmla="*/ 1717137 w 1717137"/>
                  <a:gd name="connsiteY4" fmla="*/ 784008 h 871120"/>
                  <a:gd name="connsiteX5" fmla="*/ 1630025 w 1717137"/>
                  <a:gd name="connsiteY5" fmla="*/ 871120 h 871120"/>
                  <a:gd name="connsiteX6" fmla="*/ 87112 w 1717137"/>
                  <a:gd name="connsiteY6" fmla="*/ 871120 h 871120"/>
                  <a:gd name="connsiteX7" fmla="*/ 0 w 1717137"/>
                  <a:gd name="connsiteY7" fmla="*/ 784008 h 871120"/>
                  <a:gd name="connsiteX8" fmla="*/ 0 w 1717137"/>
                  <a:gd name="connsiteY8" fmla="*/ 87112 h 87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7137" h="871120">
                    <a:moveTo>
                      <a:pt x="0" y="87112"/>
                    </a:moveTo>
                    <a:cubicBezTo>
                      <a:pt x="0" y="39001"/>
                      <a:pt x="39001" y="0"/>
                      <a:pt x="87112" y="0"/>
                    </a:cubicBezTo>
                    <a:lnTo>
                      <a:pt x="1630025" y="0"/>
                    </a:lnTo>
                    <a:cubicBezTo>
                      <a:pt x="1678136" y="0"/>
                      <a:pt x="1717137" y="39001"/>
                      <a:pt x="1717137" y="87112"/>
                    </a:cubicBezTo>
                    <a:lnTo>
                      <a:pt x="1717137" y="784008"/>
                    </a:lnTo>
                    <a:cubicBezTo>
                      <a:pt x="1717137" y="832119"/>
                      <a:pt x="1678136" y="871120"/>
                      <a:pt x="1630025" y="871120"/>
                    </a:cubicBezTo>
                    <a:lnTo>
                      <a:pt x="87112" y="871120"/>
                    </a:lnTo>
                    <a:cubicBezTo>
                      <a:pt x="39001" y="871120"/>
                      <a:pt x="0" y="832119"/>
                      <a:pt x="0" y="784008"/>
                    </a:cubicBezTo>
                    <a:lnTo>
                      <a:pt x="0" y="87112"/>
                    </a:lnTo>
                    <a:close/>
                  </a:path>
                </a:pathLst>
              </a:custGeom>
              <a:solidFill>
                <a:srgbClr val="00809A"/>
              </a:solidFill>
              <a:ln>
                <a:solidFill>
                  <a:srgbClr val="00809A"/>
                </a:solidFill>
              </a:ln>
              <a:effectLst>
                <a:outerShdw blurRad="50800" dist="38100" dir="10800000" algn="r" rotWithShape="0">
                  <a:prstClr val="black">
                    <a:alpha val="40000"/>
                  </a:prstClr>
                </a:outerShdw>
              </a:effectLst>
              <a:scene3d>
                <a:camera prst="perspectiveFront"/>
                <a:lightRig rig="threePt" dir="t"/>
              </a:scene3d>
            </p:spPr>
            <p:style>
              <a:lnRef idx="3">
                <a:schemeClr val="lt1">
                  <a:hueOff val="0"/>
                  <a:satOff val="0"/>
                  <a:lumOff val="0"/>
                  <a:alphaOff val="0"/>
                </a:schemeClr>
              </a:lnRef>
              <a:fillRef idx="1">
                <a:schemeClr val="accent3">
                  <a:hueOff val="8236041"/>
                  <a:satOff val="13545"/>
                  <a:lumOff val="2496"/>
                  <a:alphaOff val="0"/>
                </a:schemeClr>
              </a:fillRef>
              <a:effectRef idx="1">
                <a:schemeClr val="accent3">
                  <a:hueOff val="8236041"/>
                  <a:satOff val="13545"/>
                  <a:lumOff val="2496"/>
                  <a:alphaOff val="0"/>
                </a:schemeClr>
              </a:effectRef>
              <a:fontRef idx="minor">
                <a:schemeClr val="lt1"/>
              </a:fontRef>
            </p:style>
            <p:txBody>
              <a:bodyPr spcFirstLastPara="0" vert="horz" wrap="square" lIns="71234" tIns="71234" rIns="71234" bIns="71234" numCol="1" spcCol="1270" anchor="ctr" anchorCtr="0">
                <a:noAutofit/>
              </a:bodyPr>
              <a:lstStyle/>
              <a:p>
                <a:pPr marL="0" lvl="0" indent="0" algn="ctr" defTabSz="533400">
                  <a:lnSpc>
                    <a:spcPct val="90000"/>
                  </a:lnSpc>
                  <a:spcBef>
                    <a:spcPct val="0"/>
                  </a:spcBef>
                  <a:spcAft>
                    <a:spcPct val="35000"/>
                  </a:spcAft>
                  <a:buNone/>
                </a:pPr>
                <a:r>
                  <a:rPr lang="es-CO" sz="1800" b="1" dirty="0">
                    <a:solidFill>
                      <a:schemeClr val="tx1">
                        <a:lumMod val="75000"/>
                        <a:lumOff val="25000"/>
                      </a:schemeClr>
                    </a:solidFill>
                    <a:latin typeface="Arial" panose="020B0604020202020204" pitchFamily="34" charset="0"/>
                    <a:cs typeface="Arial" panose="020B0604020202020204" pitchFamily="34" charset="0"/>
                  </a:rPr>
                  <a:t>Plan de Medios</a:t>
                </a:r>
                <a:endParaRPr lang="es-CO" sz="1800" b="1" kern="1200" dirty="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26" name="Flecha: a la derecha 25">
              <a:extLst>
                <a:ext uri="{FF2B5EF4-FFF2-40B4-BE49-F238E27FC236}">
                  <a16:creationId xmlns:a16="http://schemas.microsoft.com/office/drawing/2014/main" id="{E6136115-C3BA-4693-9F5B-C1E09D02E69A}"/>
                </a:ext>
              </a:extLst>
            </p:cNvPr>
            <p:cNvSpPr/>
            <p:nvPr/>
          </p:nvSpPr>
          <p:spPr>
            <a:xfrm rot="5400000">
              <a:off x="1476271" y="2070701"/>
              <a:ext cx="400501" cy="456597"/>
            </a:xfrm>
            <a:prstGeom prst="rightArrow">
              <a:avLst/>
            </a:prstGeom>
            <a:solidFill>
              <a:srgbClr val="70D5DA"/>
            </a:solidFill>
            <a:ln>
              <a:solidFill>
                <a:srgbClr val="70D5DA"/>
              </a:solidFill>
            </a:ln>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71234" tIns="71234" rIns="71234" bIns="71234" numCol="1" spcCol="1270" anchor="ctr" anchorCtr="0">
              <a:noAutofit/>
            </a:bodyPr>
            <a:lstStyle/>
            <a:p>
              <a:pPr marL="0" lvl="0" indent="0" algn="ctr" defTabSz="533400">
                <a:lnSpc>
                  <a:spcPct val="90000"/>
                </a:lnSpc>
                <a:spcBef>
                  <a:spcPct val="0"/>
                </a:spcBef>
                <a:spcAft>
                  <a:spcPct val="35000"/>
                </a:spcAft>
                <a:buNone/>
              </a:pPr>
              <a:endParaRPr lang="es-CO" sz="1200" b="1" kern="1200">
                <a:latin typeface="Arial" panose="020B0604020202020204" pitchFamily="34" charset="0"/>
                <a:cs typeface="Arial" panose="020B0604020202020204" pitchFamily="34" charset="0"/>
              </a:endParaRPr>
            </a:p>
          </p:txBody>
        </p:sp>
        <p:sp>
          <p:nvSpPr>
            <p:cNvPr id="27" name="Flecha: a la derecha 26">
              <a:extLst>
                <a:ext uri="{FF2B5EF4-FFF2-40B4-BE49-F238E27FC236}">
                  <a16:creationId xmlns:a16="http://schemas.microsoft.com/office/drawing/2014/main" id="{3F30F7FB-C1B5-4A78-AF2F-4DF41D501DC3}"/>
                </a:ext>
              </a:extLst>
            </p:cNvPr>
            <p:cNvSpPr/>
            <p:nvPr/>
          </p:nvSpPr>
          <p:spPr>
            <a:xfrm rot="5400000">
              <a:off x="3631253" y="2095393"/>
              <a:ext cx="396000" cy="432000"/>
            </a:xfrm>
            <a:prstGeom prst="rightArrow">
              <a:avLst/>
            </a:prstGeom>
            <a:solidFill>
              <a:srgbClr val="008E7D"/>
            </a:solidFill>
            <a:ln>
              <a:solidFill>
                <a:srgbClr val="008E7D"/>
              </a:solidFill>
            </a:ln>
          </p:spPr>
          <p:style>
            <a:lnRef idx="3">
              <a:schemeClr val="lt1">
                <a:hueOff val="0"/>
                <a:satOff val="0"/>
                <a:lumOff val="0"/>
                <a:alphaOff val="0"/>
              </a:schemeClr>
            </a:lnRef>
            <a:fillRef idx="1">
              <a:schemeClr val="accent3">
                <a:hueOff val="6863367"/>
                <a:satOff val="11287"/>
                <a:lumOff val="2080"/>
                <a:alphaOff val="0"/>
              </a:schemeClr>
            </a:fillRef>
            <a:effectRef idx="1">
              <a:schemeClr val="accent3">
                <a:hueOff val="6863367"/>
                <a:satOff val="11287"/>
                <a:lumOff val="2080"/>
                <a:alphaOff val="0"/>
              </a:schemeClr>
            </a:effectRef>
            <a:fontRef idx="minor">
              <a:schemeClr val="lt1"/>
            </a:fontRef>
          </p:style>
          <p:txBody>
            <a:bodyPr spcFirstLastPara="0" vert="horz" wrap="square" lIns="71234" tIns="71234" rIns="71234" bIns="71234" numCol="1" spcCol="1270" anchor="ctr" anchorCtr="0">
              <a:noAutofit/>
            </a:bodyPr>
            <a:lstStyle/>
            <a:p>
              <a:pPr marL="0" lvl="0" indent="0" algn="ctr" defTabSz="533400">
                <a:lnSpc>
                  <a:spcPct val="90000"/>
                </a:lnSpc>
                <a:spcBef>
                  <a:spcPct val="0"/>
                </a:spcBef>
                <a:spcAft>
                  <a:spcPct val="35000"/>
                </a:spcAft>
                <a:buNone/>
              </a:pPr>
              <a:endParaRPr lang="es-CO" sz="1200" b="1" kern="1200">
                <a:latin typeface="Arial" panose="020B0604020202020204" pitchFamily="34" charset="0"/>
                <a:cs typeface="Arial" panose="020B0604020202020204" pitchFamily="34" charset="0"/>
              </a:endParaRPr>
            </a:p>
          </p:txBody>
        </p:sp>
        <p:sp>
          <p:nvSpPr>
            <p:cNvPr id="28" name="Flecha: a la derecha 27">
              <a:extLst>
                <a:ext uri="{FF2B5EF4-FFF2-40B4-BE49-F238E27FC236}">
                  <a16:creationId xmlns:a16="http://schemas.microsoft.com/office/drawing/2014/main" id="{510EB05C-5A22-42C7-BB67-39684E84B470}"/>
                </a:ext>
              </a:extLst>
            </p:cNvPr>
            <p:cNvSpPr/>
            <p:nvPr/>
          </p:nvSpPr>
          <p:spPr>
            <a:xfrm rot="5400000">
              <a:off x="5845880" y="2082793"/>
              <a:ext cx="396000" cy="457200"/>
            </a:xfrm>
            <a:prstGeom prst="rightArrow">
              <a:avLst/>
            </a:prstGeom>
            <a:solidFill>
              <a:srgbClr val="00809A"/>
            </a:solidFill>
            <a:ln>
              <a:solidFill>
                <a:srgbClr val="00809A"/>
              </a:solidFill>
            </a:ln>
          </p:spPr>
          <p:style>
            <a:lnRef idx="3">
              <a:schemeClr val="lt1">
                <a:hueOff val="0"/>
                <a:satOff val="0"/>
                <a:lumOff val="0"/>
                <a:alphaOff val="0"/>
              </a:schemeClr>
            </a:lnRef>
            <a:fillRef idx="1">
              <a:schemeClr val="accent3">
                <a:hueOff val="8236041"/>
                <a:satOff val="13545"/>
                <a:lumOff val="2496"/>
                <a:alphaOff val="0"/>
              </a:schemeClr>
            </a:fillRef>
            <a:effectRef idx="1">
              <a:schemeClr val="accent3">
                <a:hueOff val="8236041"/>
                <a:satOff val="13545"/>
                <a:lumOff val="2496"/>
                <a:alphaOff val="0"/>
              </a:schemeClr>
            </a:effectRef>
            <a:fontRef idx="minor">
              <a:schemeClr val="lt1"/>
            </a:fontRef>
          </p:style>
          <p:txBody>
            <a:bodyPr spcFirstLastPara="0" vert="horz" wrap="square" lIns="71234" tIns="71234" rIns="71234" bIns="71234" numCol="1" spcCol="1270" anchor="ctr" anchorCtr="0">
              <a:noAutofit/>
            </a:bodyPr>
            <a:lstStyle/>
            <a:p>
              <a:pPr marL="0" lvl="0" indent="0" algn="ctr" defTabSz="533400">
                <a:lnSpc>
                  <a:spcPct val="90000"/>
                </a:lnSpc>
                <a:spcBef>
                  <a:spcPct val="0"/>
                </a:spcBef>
                <a:spcAft>
                  <a:spcPct val="35000"/>
                </a:spcAft>
                <a:buNone/>
              </a:pPr>
              <a:endParaRPr lang="es-CO" sz="1200" b="1" kern="1200">
                <a:latin typeface="Arial" panose="020B0604020202020204" pitchFamily="34" charset="0"/>
                <a:cs typeface="Arial" panose="020B0604020202020204" pitchFamily="34" charset="0"/>
              </a:endParaRPr>
            </a:p>
          </p:txBody>
        </p:sp>
        <p:sp>
          <p:nvSpPr>
            <p:cNvPr id="29" name="Forma libre: forma 28">
              <a:extLst>
                <a:ext uri="{FF2B5EF4-FFF2-40B4-BE49-F238E27FC236}">
                  <a16:creationId xmlns:a16="http://schemas.microsoft.com/office/drawing/2014/main" id="{CC5A716F-C2E4-4ECE-B621-7CEE0624CEC3}"/>
                </a:ext>
              </a:extLst>
            </p:cNvPr>
            <p:cNvSpPr/>
            <p:nvPr/>
          </p:nvSpPr>
          <p:spPr>
            <a:xfrm>
              <a:off x="799183" y="2493415"/>
              <a:ext cx="1931575" cy="1967496"/>
            </a:xfrm>
            <a:custGeom>
              <a:avLst/>
              <a:gdLst>
                <a:gd name="connsiteX0" fmla="*/ 0 w 1747772"/>
                <a:gd name="connsiteY0" fmla="*/ 87112 h 871120"/>
                <a:gd name="connsiteX1" fmla="*/ 87112 w 1747772"/>
                <a:gd name="connsiteY1" fmla="*/ 0 h 871120"/>
                <a:gd name="connsiteX2" fmla="*/ 1660660 w 1747772"/>
                <a:gd name="connsiteY2" fmla="*/ 0 h 871120"/>
                <a:gd name="connsiteX3" fmla="*/ 1747772 w 1747772"/>
                <a:gd name="connsiteY3" fmla="*/ 87112 h 871120"/>
                <a:gd name="connsiteX4" fmla="*/ 1747772 w 1747772"/>
                <a:gd name="connsiteY4" fmla="*/ 784008 h 871120"/>
                <a:gd name="connsiteX5" fmla="*/ 1660660 w 1747772"/>
                <a:gd name="connsiteY5" fmla="*/ 871120 h 871120"/>
                <a:gd name="connsiteX6" fmla="*/ 87112 w 1747772"/>
                <a:gd name="connsiteY6" fmla="*/ 871120 h 871120"/>
                <a:gd name="connsiteX7" fmla="*/ 0 w 1747772"/>
                <a:gd name="connsiteY7" fmla="*/ 784008 h 871120"/>
                <a:gd name="connsiteX8" fmla="*/ 0 w 1747772"/>
                <a:gd name="connsiteY8" fmla="*/ 87112 h 87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72" h="871120">
                  <a:moveTo>
                    <a:pt x="0" y="87112"/>
                  </a:moveTo>
                  <a:cubicBezTo>
                    <a:pt x="0" y="39001"/>
                    <a:pt x="39001" y="0"/>
                    <a:pt x="87112" y="0"/>
                  </a:cubicBezTo>
                  <a:lnTo>
                    <a:pt x="1660660" y="0"/>
                  </a:lnTo>
                  <a:cubicBezTo>
                    <a:pt x="1708771" y="0"/>
                    <a:pt x="1747772" y="39001"/>
                    <a:pt x="1747772" y="87112"/>
                  </a:cubicBezTo>
                  <a:lnTo>
                    <a:pt x="1747772" y="784008"/>
                  </a:lnTo>
                  <a:cubicBezTo>
                    <a:pt x="1747772" y="832119"/>
                    <a:pt x="1708771" y="871120"/>
                    <a:pt x="1660660" y="871120"/>
                  </a:cubicBezTo>
                  <a:lnTo>
                    <a:pt x="87112" y="871120"/>
                  </a:lnTo>
                  <a:cubicBezTo>
                    <a:pt x="39001" y="871120"/>
                    <a:pt x="0" y="832119"/>
                    <a:pt x="0" y="784008"/>
                  </a:cubicBezTo>
                  <a:lnTo>
                    <a:pt x="0" y="87112"/>
                  </a:lnTo>
                  <a:close/>
                </a:path>
              </a:pathLst>
            </a:custGeom>
            <a:solidFill>
              <a:srgbClr val="DDDDDD"/>
            </a:solidFill>
            <a:effectLst>
              <a:innerShdw blurRad="63500" dist="50800" dir="16200000">
                <a:prstClr val="black">
                  <a:alpha val="50000"/>
                </a:prstClr>
              </a:innerShdw>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71234" tIns="71234" rIns="71234" bIns="71234" numCol="1" spcCol="1270" anchor="t" anchorCtr="0">
              <a:noAutofit/>
            </a:bodyPr>
            <a:lstStyle/>
            <a:p>
              <a:pPr marL="228600" indent="-228600" algn="just">
                <a:buFont typeface="+mj-lt"/>
                <a:buAutoNum type="arabicPeriod"/>
              </a:pPr>
              <a:endParaRPr lang="es-CO" sz="900" b="1" dirty="0">
                <a:solidFill>
                  <a:schemeClr val="tx1">
                    <a:lumMod val="75000"/>
                    <a:lumOff val="25000"/>
                  </a:schemeClr>
                </a:solidFill>
                <a:latin typeface="Arial" panose="020B0604020202020204" pitchFamily="34" charset="0"/>
                <a:cs typeface="Arial" panose="020B0604020202020204" pitchFamily="34" charset="0"/>
              </a:endParaRPr>
            </a:p>
            <a:p>
              <a:pPr marL="228600" indent="-228600" algn="just">
                <a:buFont typeface="+mj-lt"/>
                <a:buAutoNum type="arabicPeriod"/>
              </a:pPr>
              <a:r>
                <a:rPr lang="es-CO" sz="1400" b="1" dirty="0">
                  <a:solidFill>
                    <a:schemeClr val="tx1">
                      <a:lumMod val="75000"/>
                      <a:lumOff val="25000"/>
                    </a:schemeClr>
                  </a:solidFill>
                  <a:latin typeface="Arial" panose="020B0604020202020204" pitchFamily="34" charset="0"/>
                  <a:cs typeface="Arial" panose="020B0604020202020204" pitchFamily="34" charset="0"/>
                </a:rPr>
                <a:t>Lineamientos para notas de estudio: Mesas de trabajo con equipos de apoyo.</a:t>
              </a:r>
            </a:p>
            <a:p>
              <a:pPr marL="228600" indent="-228600" algn="just">
                <a:buFont typeface="+mj-lt"/>
                <a:buAutoNum type="arabicPeriod"/>
              </a:pPr>
              <a:r>
                <a:rPr lang="es-CO" sz="1400" b="1" dirty="0">
                  <a:solidFill>
                    <a:schemeClr val="tx1">
                      <a:lumMod val="75000"/>
                      <a:lumOff val="25000"/>
                    </a:schemeClr>
                  </a:solidFill>
                  <a:latin typeface="Arial" panose="020B0604020202020204" pitchFamily="34" charset="0"/>
                  <a:cs typeface="Arial" panose="020B0604020202020204" pitchFamily="34" charset="0"/>
                </a:rPr>
                <a:t>Socialización y apropiación con el experto. </a:t>
              </a:r>
            </a:p>
            <a:p>
              <a:pPr marL="228600" indent="-228600" algn="just">
                <a:buFont typeface="+mj-lt"/>
                <a:buAutoNum type="arabicPeriod"/>
              </a:pPr>
              <a:r>
                <a:rPr lang="es-CO" sz="1400" b="1" dirty="0">
                  <a:solidFill>
                    <a:schemeClr val="tx1">
                      <a:lumMod val="75000"/>
                      <a:lumOff val="25000"/>
                    </a:schemeClr>
                  </a:solidFill>
                  <a:latin typeface="Arial" panose="020B0604020202020204" pitchFamily="34" charset="0"/>
                  <a:cs typeface="Arial" panose="020B0604020202020204" pitchFamily="34" charset="0"/>
                </a:rPr>
                <a:t>Desarrollo de la Nota de Estudio por parte del experto y su equipo de trabajo.</a:t>
              </a:r>
            </a:p>
            <a:p>
              <a:pPr marL="228600" indent="-228600" algn="just">
                <a:buFont typeface="+mj-lt"/>
                <a:buAutoNum type="arabicPeriod"/>
              </a:pPr>
              <a:r>
                <a:rPr lang="es-CO" sz="1400" b="1" dirty="0">
                  <a:solidFill>
                    <a:schemeClr val="tx1">
                      <a:lumMod val="75000"/>
                      <a:lumOff val="25000"/>
                    </a:schemeClr>
                  </a:solidFill>
                  <a:latin typeface="Arial" panose="020B0604020202020204" pitchFamily="34" charset="0"/>
                  <a:cs typeface="Arial" panose="020B0604020202020204" pitchFamily="34" charset="0"/>
                </a:rPr>
                <a:t>Revisión y aprobación por parte de la alta dirección</a:t>
              </a:r>
            </a:p>
            <a:p>
              <a:pPr marL="228600" indent="-228600" algn="just">
                <a:buFont typeface="+mj-lt"/>
                <a:buAutoNum type="arabicPeriod"/>
              </a:pPr>
              <a:r>
                <a:rPr lang="es-CO" sz="1400" b="1" dirty="0">
                  <a:solidFill>
                    <a:schemeClr val="tx1">
                      <a:lumMod val="75000"/>
                      <a:lumOff val="25000"/>
                    </a:schemeClr>
                  </a:solidFill>
                  <a:latin typeface="Arial" panose="020B0604020202020204" pitchFamily="34" charset="0"/>
                  <a:cs typeface="Arial" panose="020B0604020202020204" pitchFamily="34" charset="0"/>
                </a:rPr>
                <a:t>Socialización y publicación con la comunidad</a:t>
              </a:r>
              <a:r>
                <a:rPr lang="es-CO" sz="1400" b="1" dirty="0">
                  <a:solidFill>
                    <a:schemeClr val="tx1">
                      <a:lumMod val="50000"/>
                    </a:schemeClr>
                  </a:solidFill>
                  <a:latin typeface="Arial" panose="020B0604020202020204" pitchFamily="34" charset="0"/>
                  <a:cs typeface="Arial" panose="020B0604020202020204" pitchFamily="34" charset="0"/>
                </a:rPr>
                <a:t>. </a:t>
              </a:r>
            </a:p>
          </p:txBody>
        </p:sp>
        <p:sp>
          <p:nvSpPr>
            <p:cNvPr id="30" name="Forma libre: forma 29">
              <a:extLst>
                <a:ext uri="{FF2B5EF4-FFF2-40B4-BE49-F238E27FC236}">
                  <a16:creationId xmlns:a16="http://schemas.microsoft.com/office/drawing/2014/main" id="{CBAB7E23-00EF-468E-985C-151C667AD995}"/>
                </a:ext>
              </a:extLst>
            </p:cNvPr>
            <p:cNvSpPr/>
            <p:nvPr/>
          </p:nvSpPr>
          <p:spPr>
            <a:xfrm>
              <a:off x="2950601" y="2526838"/>
              <a:ext cx="1931575" cy="1686601"/>
            </a:xfrm>
            <a:custGeom>
              <a:avLst/>
              <a:gdLst>
                <a:gd name="connsiteX0" fmla="*/ 0 w 1747772"/>
                <a:gd name="connsiteY0" fmla="*/ 87112 h 871120"/>
                <a:gd name="connsiteX1" fmla="*/ 87112 w 1747772"/>
                <a:gd name="connsiteY1" fmla="*/ 0 h 871120"/>
                <a:gd name="connsiteX2" fmla="*/ 1660660 w 1747772"/>
                <a:gd name="connsiteY2" fmla="*/ 0 h 871120"/>
                <a:gd name="connsiteX3" fmla="*/ 1747772 w 1747772"/>
                <a:gd name="connsiteY3" fmla="*/ 87112 h 871120"/>
                <a:gd name="connsiteX4" fmla="*/ 1747772 w 1747772"/>
                <a:gd name="connsiteY4" fmla="*/ 784008 h 871120"/>
                <a:gd name="connsiteX5" fmla="*/ 1660660 w 1747772"/>
                <a:gd name="connsiteY5" fmla="*/ 871120 h 871120"/>
                <a:gd name="connsiteX6" fmla="*/ 87112 w 1747772"/>
                <a:gd name="connsiteY6" fmla="*/ 871120 h 871120"/>
                <a:gd name="connsiteX7" fmla="*/ 0 w 1747772"/>
                <a:gd name="connsiteY7" fmla="*/ 784008 h 871120"/>
                <a:gd name="connsiteX8" fmla="*/ 0 w 1747772"/>
                <a:gd name="connsiteY8" fmla="*/ 87112 h 87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72" h="871120">
                  <a:moveTo>
                    <a:pt x="0" y="87112"/>
                  </a:moveTo>
                  <a:cubicBezTo>
                    <a:pt x="0" y="39001"/>
                    <a:pt x="39001" y="0"/>
                    <a:pt x="87112" y="0"/>
                  </a:cubicBezTo>
                  <a:lnTo>
                    <a:pt x="1660660" y="0"/>
                  </a:lnTo>
                  <a:cubicBezTo>
                    <a:pt x="1708771" y="0"/>
                    <a:pt x="1747772" y="39001"/>
                    <a:pt x="1747772" y="87112"/>
                  </a:cubicBezTo>
                  <a:lnTo>
                    <a:pt x="1747772" y="784008"/>
                  </a:lnTo>
                  <a:cubicBezTo>
                    <a:pt x="1747772" y="832119"/>
                    <a:pt x="1708771" y="871120"/>
                    <a:pt x="1660660" y="871120"/>
                  </a:cubicBezTo>
                  <a:lnTo>
                    <a:pt x="87112" y="871120"/>
                  </a:lnTo>
                  <a:cubicBezTo>
                    <a:pt x="39001" y="871120"/>
                    <a:pt x="0" y="832119"/>
                    <a:pt x="0" y="784008"/>
                  </a:cubicBezTo>
                  <a:lnTo>
                    <a:pt x="0" y="87112"/>
                  </a:lnTo>
                  <a:close/>
                </a:path>
              </a:pathLst>
            </a:custGeom>
            <a:solidFill>
              <a:srgbClr val="DDDDDD"/>
            </a:solidFill>
            <a:effectLst>
              <a:innerShdw blurRad="63500" dist="50800" dir="16200000">
                <a:prstClr val="black">
                  <a:alpha val="50000"/>
                </a:prstClr>
              </a:innerShdw>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71234" tIns="71234" rIns="71234" bIns="71234" numCol="1" spcCol="1270" anchor="t" anchorCtr="0">
              <a:noAutofit/>
            </a:bodyPr>
            <a:lstStyle/>
            <a:p>
              <a:pPr marL="228600" indent="-228600">
                <a:buFont typeface="+mj-lt"/>
                <a:buAutoNum type="arabicPeriod"/>
              </a:pPr>
              <a:endParaRPr lang="es-CO" sz="1400" b="1" dirty="0">
                <a:solidFill>
                  <a:schemeClr val="tx1">
                    <a:lumMod val="75000"/>
                    <a:lumOff val="25000"/>
                  </a:schemeClr>
                </a:solidFill>
                <a:latin typeface="Arial" panose="020B0604020202020204" pitchFamily="34" charset="0"/>
                <a:cs typeface="Arial" panose="020B0604020202020204" pitchFamily="34" charset="0"/>
              </a:endParaRPr>
            </a:p>
            <a:p>
              <a:pPr marL="228600" indent="-228600">
                <a:buFont typeface="+mj-lt"/>
                <a:buAutoNum type="arabicPeriod"/>
              </a:pPr>
              <a:r>
                <a:rPr lang="es-CO" sz="1400" b="1" dirty="0">
                  <a:solidFill>
                    <a:schemeClr val="tx1">
                      <a:lumMod val="75000"/>
                      <a:lumOff val="25000"/>
                    </a:schemeClr>
                  </a:solidFill>
                  <a:latin typeface="Arial" panose="020B0604020202020204" pitchFamily="34" charset="0"/>
                  <a:cs typeface="Arial" panose="020B0604020202020204" pitchFamily="34" charset="0"/>
                </a:rPr>
                <a:t>Agenda</a:t>
              </a:r>
            </a:p>
            <a:p>
              <a:pPr marL="228600" indent="-228600">
                <a:buFont typeface="+mj-lt"/>
                <a:buAutoNum type="arabicPeriod"/>
              </a:pPr>
              <a:r>
                <a:rPr lang="es-CO" sz="1400" b="1" dirty="0">
                  <a:solidFill>
                    <a:schemeClr val="tx1">
                      <a:lumMod val="75000"/>
                      <a:lumOff val="25000"/>
                    </a:schemeClr>
                  </a:solidFill>
                  <a:latin typeface="Arial" panose="020B0604020202020204" pitchFamily="34" charset="0"/>
                  <a:cs typeface="Arial" panose="020B0604020202020204" pitchFamily="34" charset="0"/>
                </a:rPr>
                <a:t>Logística </a:t>
              </a:r>
              <a:r>
                <a:rPr lang="es-CO" sz="1400" b="1" dirty="0">
                  <a:solidFill>
                    <a:srgbClr val="003366"/>
                  </a:solidFill>
                  <a:latin typeface="Arial" panose="020B0604020202020204" pitchFamily="34" charset="0"/>
                  <a:cs typeface="Arial" panose="020B0604020202020204" pitchFamily="34" charset="0"/>
                </a:rPr>
                <a:t>(Virtual y semipresencial)</a:t>
              </a:r>
            </a:p>
            <a:p>
              <a:pPr marL="228600" indent="-228600">
                <a:buFont typeface="+mj-lt"/>
                <a:buAutoNum type="arabicPeriod"/>
              </a:pPr>
              <a:r>
                <a:rPr lang="es-CO" sz="1400" b="1" dirty="0">
                  <a:solidFill>
                    <a:schemeClr val="tx1">
                      <a:lumMod val="75000"/>
                      <a:lumOff val="25000"/>
                    </a:schemeClr>
                  </a:solidFill>
                  <a:latin typeface="Arial" panose="020B0604020202020204" pitchFamily="34" charset="0"/>
                  <a:cs typeface="Arial" panose="020B0604020202020204" pitchFamily="34" charset="0"/>
                </a:rPr>
                <a:t>Recursos humanos</a:t>
              </a:r>
            </a:p>
            <a:p>
              <a:pPr marL="228600" indent="-228600">
                <a:buFont typeface="+mj-lt"/>
                <a:buAutoNum type="arabicPeriod"/>
              </a:pPr>
              <a:r>
                <a:rPr lang="es-CO" sz="1400" b="1" dirty="0">
                  <a:solidFill>
                    <a:schemeClr val="tx1">
                      <a:lumMod val="75000"/>
                      <a:lumOff val="25000"/>
                    </a:schemeClr>
                  </a:solidFill>
                  <a:latin typeface="Arial" panose="020B0604020202020204" pitchFamily="34" charset="0"/>
                  <a:cs typeface="Arial" panose="020B0604020202020204" pitchFamily="34" charset="0"/>
                </a:rPr>
                <a:t>Metodología del Foro </a:t>
              </a:r>
              <a:r>
                <a:rPr lang="es-CO" sz="1400" b="1" dirty="0">
                  <a:solidFill>
                    <a:srgbClr val="003366"/>
                  </a:solidFill>
                  <a:latin typeface="Arial" panose="020B0604020202020204" pitchFamily="34" charset="0"/>
                  <a:cs typeface="Arial" panose="020B0604020202020204" pitchFamily="34" charset="0"/>
                </a:rPr>
                <a:t>(esquema del foro).</a:t>
              </a:r>
            </a:p>
            <a:p>
              <a:pPr marL="228600" indent="-228600">
                <a:buFont typeface="+mj-lt"/>
                <a:buAutoNum type="arabicPeriod"/>
              </a:pPr>
              <a:r>
                <a:rPr lang="es-CO" sz="1400" b="1" dirty="0">
                  <a:solidFill>
                    <a:schemeClr val="tx1">
                      <a:lumMod val="75000"/>
                      <a:lumOff val="25000"/>
                    </a:schemeClr>
                  </a:solidFill>
                  <a:latin typeface="Arial" panose="020B0604020202020204" pitchFamily="34" charset="0"/>
                  <a:cs typeface="Arial" panose="020B0604020202020204" pitchFamily="34" charset="0"/>
                </a:rPr>
                <a:t>Expositores internacionales </a:t>
              </a:r>
              <a:r>
                <a:rPr lang="es-CO" sz="1400" b="1" dirty="0">
                  <a:solidFill>
                    <a:srgbClr val="003366"/>
                  </a:solidFill>
                  <a:latin typeface="Arial" panose="020B0604020202020204" pitchFamily="34" charset="0"/>
                  <a:cs typeface="Arial" panose="020B0604020202020204" pitchFamily="34" charset="0"/>
                </a:rPr>
                <a:t>(diferentes a expertos)</a:t>
              </a:r>
            </a:p>
            <a:p>
              <a:pPr algn="just"/>
              <a:endParaRPr lang="es-CO" sz="1400" b="1" dirty="0">
                <a:solidFill>
                  <a:schemeClr val="tx1">
                    <a:lumMod val="75000"/>
                    <a:lumOff val="25000"/>
                  </a:schemeClr>
                </a:solidFill>
                <a:latin typeface="Arial" panose="020B0604020202020204" pitchFamily="34" charset="0"/>
                <a:cs typeface="Arial" panose="020B0604020202020204" pitchFamily="34" charset="0"/>
              </a:endParaRPr>
            </a:p>
            <a:p>
              <a:pPr algn="ctr"/>
              <a:endParaRPr lang="es-CO" sz="1000" b="1" dirty="0">
                <a:solidFill>
                  <a:schemeClr val="tx1">
                    <a:lumMod val="50000"/>
                  </a:schemeClr>
                </a:solidFill>
                <a:latin typeface="Arial" panose="020B0604020202020204" pitchFamily="34" charset="0"/>
                <a:cs typeface="Arial" panose="020B0604020202020204" pitchFamily="34" charset="0"/>
              </a:endParaRPr>
            </a:p>
            <a:p>
              <a:pPr algn="ctr"/>
              <a:endParaRPr lang="es-CO" sz="1000" b="1" dirty="0">
                <a:solidFill>
                  <a:schemeClr val="tx1">
                    <a:lumMod val="50000"/>
                  </a:schemeClr>
                </a:solidFill>
                <a:latin typeface="Arial" panose="020B0604020202020204" pitchFamily="34" charset="0"/>
                <a:cs typeface="Arial" panose="020B0604020202020204" pitchFamily="34" charset="0"/>
              </a:endParaRPr>
            </a:p>
          </p:txBody>
        </p:sp>
        <p:sp>
          <p:nvSpPr>
            <p:cNvPr id="31" name="Forma libre: forma 30">
              <a:extLst>
                <a:ext uri="{FF2B5EF4-FFF2-40B4-BE49-F238E27FC236}">
                  <a16:creationId xmlns:a16="http://schemas.microsoft.com/office/drawing/2014/main" id="{25F45CAE-5765-445B-8001-8641C478566B}"/>
                </a:ext>
              </a:extLst>
            </p:cNvPr>
            <p:cNvSpPr/>
            <p:nvPr/>
          </p:nvSpPr>
          <p:spPr>
            <a:xfrm>
              <a:off x="5171480" y="2554299"/>
              <a:ext cx="1927493" cy="1686601"/>
            </a:xfrm>
            <a:custGeom>
              <a:avLst/>
              <a:gdLst>
                <a:gd name="connsiteX0" fmla="*/ 0 w 1747772"/>
                <a:gd name="connsiteY0" fmla="*/ 87112 h 871120"/>
                <a:gd name="connsiteX1" fmla="*/ 87112 w 1747772"/>
                <a:gd name="connsiteY1" fmla="*/ 0 h 871120"/>
                <a:gd name="connsiteX2" fmla="*/ 1660660 w 1747772"/>
                <a:gd name="connsiteY2" fmla="*/ 0 h 871120"/>
                <a:gd name="connsiteX3" fmla="*/ 1747772 w 1747772"/>
                <a:gd name="connsiteY3" fmla="*/ 87112 h 871120"/>
                <a:gd name="connsiteX4" fmla="*/ 1747772 w 1747772"/>
                <a:gd name="connsiteY4" fmla="*/ 784008 h 871120"/>
                <a:gd name="connsiteX5" fmla="*/ 1660660 w 1747772"/>
                <a:gd name="connsiteY5" fmla="*/ 871120 h 871120"/>
                <a:gd name="connsiteX6" fmla="*/ 87112 w 1747772"/>
                <a:gd name="connsiteY6" fmla="*/ 871120 h 871120"/>
                <a:gd name="connsiteX7" fmla="*/ 0 w 1747772"/>
                <a:gd name="connsiteY7" fmla="*/ 784008 h 871120"/>
                <a:gd name="connsiteX8" fmla="*/ 0 w 1747772"/>
                <a:gd name="connsiteY8" fmla="*/ 87112 h 87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72" h="871120">
                  <a:moveTo>
                    <a:pt x="0" y="87112"/>
                  </a:moveTo>
                  <a:cubicBezTo>
                    <a:pt x="0" y="39001"/>
                    <a:pt x="39001" y="0"/>
                    <a:pt x="87112" y="0"/>
                  </a:cubicBezTo>
                  <a:lnTo>
                    <a:pt x="1660660" y="0"/>
                  </a:lnTo>
                  <a:cubicBezTo>
                    <a:pt x="1708771" y="0"/>
                    <a:pt x="1747772" y="39001"/>
                    <a:pt x="1747772" y="87112"/>
                  </a:cubicBezTo>
                  <a:lnTo>
                    <a:pt x="1747772" y="784008"/>
                  </a:lnTo>
                  <a:cubicBezTo>
                    <a:pt x="1747772" y="832119"/>
                    <a:pt x="1708771" y="871120"/>
                    <a:pt x="1660660" y="871120"/>
                  </a:cubicBezTo>
                  <a:lnTo>
                    <a:pt x="87112" y="871120"/>
                  </a:lnTo>
                  <a:cubicBezTo>
                    <a:pt x="39001" y="871120"/>
                    <a:pt x="0" y="832119"/>
                    <a:pt x="0" y="784008"/>
                  </a:cubicBezTo>
                  <a:lnTo>
                    <a:pt x="0" y="87112"/>
                  </a:lnTo>
                  <a:close/>
                </a:path>
              </a:pathLst>
            </a:custGeom>
            <a:solidFill>
              <a:srgbClr val="DDDDDD"/>
            </a:solidFill>
            <a:effectLst>
              <a:innerShdw blurRad="63500" dist="50800" dir="16200000">
                <a:prstClr val="black">
                  <a:alpha val="50000"/>
                </a:prstClr>
              </a:innerShdw>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71234" tIns="71234" rIns="71234" bIns="71234" numCol="1" spcCol="1270" anchor="t" anchorCtr="0">
              <a:noAutofit/>
            </a:bodyPr>
            <a:lstStyle/>
            <a:p>
              <a:pPr marL="228600" indent="-228600" algn="just">
                <a:buFont typeface="+mj-lt"/>
                <a:buAutoNum type="arabicPeriod"/>
              </a:pPr>
              <a:endParaRPr lang="es-CO" sz="1000" b="1" dirty="0">
                <a:solidFill>
                  <a:schemeClr val="tx1">
                    <a:lumMod val="75000"/>
                    <a:lumOff val="25000"/>
                  </a:schemeClr>
                </a:solidFill>
                <a:latin typeface="Arial" panose="020B0604020202020204" pitchFamily="34" charset="0"/>
                <a:cs typeface="Arial" panose="020B0604020202020204" pitchFamily="34" charset="0"/>
              </a:endParaRPr>
            </a:p>
            <a:p>
              <a:pPr marL="228600" indent="-228600" algn="just">
                <a:buFont typeface="+mj-lt"/>
                <a:buAutoNum type="arabicPeriod"/>
              </a:pPr>
              <a:r>
                <a:rPr lang="es-CO" sz="1400" b="1" dirty="0">
                  <a:solidFill>
                    <a:schemeClr val="tx1">
                      <a:lumMod val="75000"/>
                      <a:lumOff val="25000"/>
                    </a:schemeClr>
                  </a:solidFill>
                  <a:latin typeface="Arial" panose="020B0604020202020204" pitchFamily="34" charset="0"/>
                  <a:cs typeface="Arial" panose="020B0604020202020204" pitchFamily="34" charset="0"/>
                </a:rPr>
                <a:t>Invitación al foro </a:t>
              </a:r>
              <a:r>
                <a:rPr lang="es-CO" sz="1400" b="1" dirty="0">
                  <a:solidFill>
                    <a:srgbClr val="003366"/>
                  </a:solidFill>
                  <a:latin typeface="Arial" panose="020B0604020202020204" pitchFamily="34" charset="0"/>
                  <a:cs typeface="Arial" panose="020B0604020202020204" pitchFamily="34" charset="0"/>
                </a:rPr>
                <a:t>(mínimo 1 mes de anticipación </a:t>
              </a:r>
              <a:r>
                <a:rPr lang="es-CO" sz="1400" b="1" dirty="0">
                  <a:solidFill>
                    <a:schemeClr val="tx1">
                      <a:lumMod val="75000"/>
                      <a:lumOff val="25000"/>
                    </a:schemeClr>
                  </a:solidFill>
                  <a:latin typeface="Arial" panose="020B0604020202020204" pitchFamily="34" charset="0"/>
                  <a:cs typeface="Arial" panose="020B0604020202020204" pitchFamily="34" charset="0"/>
                </a:rPr>
                <a:t>– </a:t>
              </a:r>
              <a:r>
                <a:rPr lang="es-CO" sz="1400" b="1" dirty="0">
                  <a:solidFill>
                    <a:srgbClr val="003366"/>
                  </a:solidFill>
                  <a:latin typeface="Arial" panose="020B0604020202020204" pitchFamily="34" charset="0"/>
                  <a:cs typeface="Arial" panose="020B0604020202020204" pitchFamily="34" charset="0"/>
                </a:rPr>
                <a:t>Septiembre 30 de 2020)</a:t>
              </a:r>
            </a:p>
            <a:p>
              <a:pPr marL="228600" indent="-228600" algn="just">
                <a:buFont typeface="+mj-lt"/>
                <a:buAutoNum type="arabicPeriod"/>
              </a:pPr>
              <a:r>
                <a:rPr lang="es-CO" sz="1400" b="1" dirty="0">
                  <a:solidFill>
                    <a:schemeClr val="tx1">
                      <a:lumMod val="75000"/>
                      <a:lumOff val="25000"/>
                    </a:schemeClr>
                  </a:solidFill>
                  <a:latin typeface="Arial" panose="020B0604020202020204" pitchFamily="34" charset="0"/>
                  <a:cs typeface="Arial" panose="020B0604020202020204" pitchFamily="34" charset="0"/>
                </a:rPr>
                <a:t>Socialización del foro </a:t>
              </a:r>
              <a:r>
                <a:rPr lang="es-CO" sz="1400" b="1" dirty="0">
                  <a:solidFill>
                    <a:srgbClr val="003366"/>
                  </a:solidFill>
                  <a:latin typeface="Arial" panose="020B0604020202020204" pitchFamily="34" charset="0"/>
                  <a:cs typeface="Arial" panose="020B0604020202020204" pitchFamily="34" charset="0"/>
                </a:rPr>
                <a:t>(redes sociales, página web, </a:t>
              </a:r>
              <a:r>
                <a:rPr lang="es-CO" sz="1400" b="1" dirty="0" err="1">
                  <a:solidFill>
                    <a:srgbClr val="003366"/>
                  </a:solidFill>
                  <a:latin typeface="Arial" panose="020B0604020202020204" pitchFamily="34" charset="0"/>
                  <a:cs typeface="Arial" panose="020B0604020202020204" pitchFamily="34" charset="0"/>
                </a:rPr>
                <a:t>etc</a:t>
              </a:r>
              <a:r>
                <a:rPr lang="es-CO" sz="1400" b="1" dirty="0">
                  <a:solidFill>
                    <a:srgbClr val="003366"/>
                  </a:solidFill>
                  <a:latin typeface="Arial" panose="020B0604020202020204" pitchFamily="34" charset="0"/>
                  <a:cs typeface="Arial" panose="020B0604020202020204" pitchFamily="34" charset="0"/>
                </a:rPr>
                <a:t>)</a:t>
              </a:r>
            </a:p>
            <a:p>
              <a:pPr marL="228600" indent="-228600" algn="just">
                <a:buFont typeface="+mj-lt"/>
                <a:buAutoNum type="arabicPeriod"/>
              </a:pPr>
              <a:r>
                <a:rPr lang="es-CO" sz="1400" b="1" dirty="0">
                  <a:solidFill>
                    <a:schemeClr val="tx1">
                      <a:lumMod val="75000"/>
                      <a:lumOff val="25000"/>
                    </a:schemeClr>
                  </a:solidFill>
                  <a:latin typeface="Arial" panose="020B0604020202020204" pitchFamily="34" charset="0"/>
                  <a:cs typeface="Arial" panose="020B0604020202020204" pitchFamily="34" charset="0"/>
                </a:rPr>
                <a:t>Diseño de piezas de imagen  para socialización. </a:t>
              </a:r>
            </a:p>
            <a:p>
              <a:pPr algn="ctr"/>
              <a:endParaRPr lang="es-CO" sz="1400" b="1" dirty="0">
                <a:solidFill>
                  <a:schemeClr val="tx1">
                    <a:lumMod val="50000"/>
                  </a:schemeClr>
                </a:solidFill>
                <a:latin typeface="Arial" panose="020B0604020202020204" pitchFamily="34" charset="0"/>
                <a:cs typeface="Arial" panose="020B0604020202020204" pitchFamily="34" charset="0"/>
              </a:endParaRPr>
            </a:p>
            <a:p>
              <a:pPr algn="ctr"/>
              <a:endParaRPr lang="es-CO" sz="900" b="1" dirty="0">
                <a:solidFill>
                  <a:schemeClr val="tx1">
                    <a:lumMod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49599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69;p21">
            <a:extLst>
              <a:ext uri="{FF2B5EF4-FFF2-40B4-BE49-F238E27FC236}">
                <a16:creationId xmlns:a16="http://schemas.microsoft.com/office/drawing/2014/main" id="{5204FFB0-03EE-4620-A5C8-01BDD0834C17}"/>
              </a:ext>
            </a:extLst>
          </p:cNvPr>
          <p:cNvSpPr txBox="1">
            <a:spLocks/>
          </p:cNvSpPr>
          <p:nvPr/>
        </p:nvSpPr>
        <p:spPr>
          <a:xfrm>
            <a:off x="4201886" y="534486"/>
            <a:ext cx="3148836" cy="797117"/>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800" b="1" dirty="0">
                <a:latin typeface="Arial" panose="020B0604020202020204" pitchFamily="34" charset="0"/>
                <a:cs typeface="Arial" panose="020B0604020202020204" pitchFamily="34" charset="0"/>
              </a:rPr>
              <a:t>HOJA DE RUTA</a:t>
            </a:r>
          </a:p>
        </p:txBody>
      </p:sp>
      <p:grpSp>
        <p:nvGrpSpPr>
          <p:cNvPr id="15" name="Grupo 14">
            <a:extLst>
              <a:ext uri="{FF2B5EF4-FFF2-40B4-BE49-F238E27FC236}">
                <a16:creationId xmlns:a16="http://schemas.microsoft.com/office/drawing/2014/main" id="{C53DBC85-47DF-45F4-941F-1D32EA690B6B}"/>
              </a:ext>
            </a:extLst>
          </p:cNvPr>
          <p:cNvGrpSpPr/>
          <p:nvPr/>
        </p:nvGrpSpPr>
        <p:grpSpPr>
          <a:xfrm>
            <a:off x="529380" y="1207535"/>
            <a:ext cx="11695757" cy="4592493"/>
            <a:chOff x="1300835" y="438410"/>
            <a:chExt cx="7910875" cy="4592493"/>
          </a:xfrm>
        </p:grpSpPr>
        <p:sp>
          <p:nvSpPr>
            <p:cNvPr id="16" name="Flecha: a la derecha 15">
              <a:extLst>
                <a:ext uri="{FF2B5EF4-FFF2-40B4-BE49-F238E27FC236}">
                  <a16:creationId xmlns:a16="http://schemas.microsoft.com/office/drawing/2014/main" id="{4423F79C-D96E-4415-9080-709E5DC05B0C}"/>
                </a:ext>
              </a:extLst>
            </p:cNvPr>
            <p:cNvSpPr/>
            <p:nvPr/>
          </p:nvSpPr>
          <p:spPr>
            <a:xfrm>
              <a:off x="1500409" y="1765147"/>
              <a:ext cx="6295696" cy="3265756"/>
            </a:xfrm>
            <a:prstGeom prst="rightArrow">
              <a:avLst/>
            </a:prstGeom>
            <a:effectLst>
              <a:innerShdw blurRad="63500" dist="50800" dir="16200000">
                <a:prstClr val="black">
                  <a:alpha val="50000"/>
                </a:prstClr>
              </a:innerShdw>
            </a:effectLst>
          </p:spPr>
          <p:style>
            <a:lnRef idx="2">
              <a:schemeClr val="dk1"/>
            </a:lnRef>
            <a:fillRef idx="1">
              <a:schemeClr val="lt1"/>
            </a:fillRef>
            <a:effectRef idx="0">
              <a:schemeClr val="dk1"/>
            </a:effectRef>
            <a:fontRef idx="minor">
              <a:schemeClr val="dk1"/>
            </a:fontRef>
          </p:style>
        </p:sp>
        <p:grpSp>
          <p:nvGrpSpPr>
            <p:cNvPr id="17" name="Grupo 16">
              <a:extLst>
                <a:ext uri="{FF2B5EF4-FFF2-40B4-BE49-F238E27FC236}">
                  <a16:creationId xmlns:a16="http://schemas.microsoft.com/office/drawing/2014/main" id="{56DB10BA-81A6-49D2-99B1-02E6E75386D7}"/>
                </a:ext>
              </a:extLst>
            </p:cNvPr>
            <p:cNvGrpSpPr/>
            <p:nvPr/>
          </p:nvGrpSpPr>
          <p:grpSpPr>
            <a:xfrm>
              <a:off x="1300835" y="2800947"/>
              <a:ext cx="964019" cy="1190354"/>
              <a:chOff x="1737" y="1024363"/>
              <a:chExt cx="964019" cy="1190354"/>
            </a:xfrm>
            <a:solidFill>
              <a:srgbClr val="DDDDDD"/>
            </a:solidFill>
          </p:grpSpPr>
          <p:sp>
            <p:nvSpPr>
              <p:cNvPr id="49" name="Rectángulo: esquinas redondeadas 48">
                <a:extLst>
                  <a:ext uri="{FF2B5EF4-FFF2-40B4-BE49-F238E27FC236}">
                    <a16:creationId xmlns:a16="http://schemas.microsoft.com/office/drawing/2014/main" id="{0E285E3D-E61C-4A39-BC30-B01082EC55AF}"/>
                  </a:ext>
                </a:extLst>
              </p:cNvPr>
              <p:cNvSpPr/>
              <p:nvPr/>
            </p:nvSpPr>
            <p:spPr>
              <a:xfrm>
                <a:off x="1737" y="1024363"/>
                <a:ext cx="964019" cy="1190354"/>
              </a:xfrm>
              <a:prstGeom prst="roundRect">
                <a:avLst/>
              </a:prstGeom>
              <a:grpFill/>
              <a:ln>
                <a:solidFill>
                  <a:srgbClr val="DDDDDD"/>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s-CO" dirty="0"/>
              </a:p>
            </p:txBody>
          </p:sp>
          <p:sp>
            <p:nvSpPr>
              <p:cNvPr id="50" name="Rectángulo: esquinas redondeadas 5">
                <a:extLst>
                  <a:ext uri="{FF2B5EF4-FFF2-40B4-BE49-F238E27FC236}">
                    <a16:creationId xmlns:a16="http://schemas.microsoft.com/office/drawing/2014/main" id="{CE3391BE-5594-4A7F-92FE-717322D3B994}"/>
                  </a:ext>
                </a:extLst>
              </p:cNvPr>
              <p:cNvSpPr txBox="1"/>
              <p:nvPr/>
            </p:nvSpPr>
            <p:spPr>
              <a:xfrm>
                <a:off x="48797" y="1071423"/>
                <a:ext cx="869899" cy="1096234"/>
              </a:xfrm>
              <a:prstGeom prst="rect">
                <a:avLst/>
              </a:prstGeom>
              <a:grpFill/>
              <a:ln>
                <a:solidFill>
                  <a:srgbClr val="DDDDDD"/>
                </a:solid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s-ES" sz="1400" b="1" kern="1200" dirty="0">
                    <a:solidFill>
                      <a:schemeClr val="tx1"/>
                    </a:solidFill>
                    <a:latin typeface="Arial" panose="020B0604020202020204" pitchFamily="34" charset="0"/>
                    <a:cs typeface="Arial" panose="020B0604020202020204" pitchFamily="34" charset="0"/>
                  </a:rPr>
                  <a:t>Elaboración de notas de estudio </a:t>
                </a:r>
              </a:p>
            </p:txBody>
          </p:sp>
        </p:grpSp>
        <p:grpSp>
          <p:nvGrpSpPr>
            <p:cNvPr id="18" name="Grupo 17">
              <a:extLst>
                <a:ext uri="{FF2B5EF4-FFF2-40B4-BE49-F238E27FC236}">
                  <a16:creationId xmlns:a16="http://schemas.microsoft.com/office/drawing/2014/main" id="{D10F54B9-1CC9-4D97-905B-41D6904E7111}"/>
                </a:ext>
              </a:extLst>
            </p:cNvPr>
            <p:cNvGrpSpPr/>
            <p:nvPr/>
          </p:nvGrpSpPr>
          <p:grpSpPr>
            <a:xfrm>
              <a:off x="2326278" y="2798562"/>
              <a:ext cx="964019" cy="1190354"/>
              <a:chOff x="974692" y="1024363"/>
              <a:chExt cx="964019" cy="1190354"/>
            </a:xfrm>
            <a:solidFill>
              <a:srgbClr val="B2B2B2"/>
            </a:solidFill>
          </p:grpSpPr>
          <p:sp>
            <p:nvSpPr>
              <p:cNvPr id="47" name="Rectángulo: esquinas redondeadas 46">
                <a:extLst>
                  <a:ext uri="{FF2B5EF4-FFF2-40B4-BE49-F238E27FC236}">
                    <a16:creationId xmlns:a16="http://schemas.microsoft.com/office/drawing/2014/main" id="{F66A1136-974E-4289-9157-30895749E41B}"/>
                  </a:ext>
                </a:extLst>
              </p:cNvPr>
              <p:cNvSpPr/>
              <p:nvPr/>
            </p:nvSpPr>
            <p:spPr>
              <a:xfrm>
                <a:off x="974692" y="1024363"/>
                <a:ext cx="964019" cy="1190354"/>
              </a:xfrm>
              <a:prstGeom prst="roundRect">
                <a:avLst/>
              </a:prstGeom>
              <a:grpFill/>
              <a:ln>
                <a:solidFill>
                  <a:srgbClr val="B2B2B2"/>
                </a:solidFill>
              </a:ln>
            </p:spPr>
            <p:style>
              <a:lnRef idx="2">
                <a:schemeClr val="lt1">
                  <a:hueOff val="0"/>
                  <a:satOff val="0"/>
                  <a:lumOff val="0"/>
                  <a:alphaOff val="0"/>
                </a:schemeClr>
              </a:lnRef>
              <a:fillRef idx="1">
                <a:schemeClr val="accent3">
                  <a:hueOff val="2196278"/>
                  <a:satOff val="3612"/>
                  <a:lumOff val="666"/>
                  <a:alphaOff val="0"/>
                </a:schemeClr>
              </a:fillRef>
              <a:effectRef idx="0">
                <a:schemeClr val="accent3">
                  <a:hueOff val="2196278"/>
                  <a:satOff val="3612"/>
                  <a:lumOff val="666"/>
                  <a:alphaOff val="0"/>
                </a:schemeClr>
              </a:effectRef>
              <a:fontRef idx="minor">
                <a:schemeClr val="lt1"/>
              </a:fontRef>
            </p:style>
          </p:sp>
          <p:sp>
            <p:nvSpPr>
              <p:cNvPr id="48" name="Rectángulo: esquinas redondeadas 7">
                <a:extLst>
                  <a:ext uri="{FF2B5EF4-FFF2-40B4-BE49-F238E27FC236}">
                    <a16:creationId xmlns:a16="http://schemas.microsoft.com/office/drawing/2014/main" id="{18435379-F3C5-457B-B0B5-C13F86770D98}"/>
                  </a:ext>
                </a:extLst>
              </p:cNvPr>
              <p:cNvSpPr txBox="1"/>
              <p:nvPr/>
            </p:nvSpPr>
            <p:spPr>
              <a:xfrm>
                <a:off x="1021752" y="1071423"/>
                <a:ext cx="869899" cy="1096234"/>
              </a:xfrm>
              <a:prstGeom prst="rect">
                <a:avLst/>
              </a:prstGeom>
              <a:grpFill/>
              <a:ln>
                <a:solidFill>
                  <a:srgbClr val="B2B2B2"/>
                </a:solid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s-ES" sz="1400" b="1" kern="1200" dirty="0">
                    <a:solidFill>
                      <a:schemeClr val="tx1"/>
                    </a:solidFill>
                    <a:latin typeface="Arial" panose="020B0604020202020204" pitchFamily="34" charset="0"/>
                    <a:cs typeface="Arial" panose="020B0604020202020204" pitchFamily="34" charset="0"/>
                  </a:rPr>
                  <a:t>Mesas Equipos de  trabajo</a:t>
                </a:r>
              </a:p>
            </p:txBody>
          </p:sp>
        </p:grpSp>
        <p:grpSp>
          <p:nvGrpSpPr>
            <p:cNvPr id="19" name="Grupo 18">
              <a:extLst>
                <a:ext uri="{FF2B5EF4-FFF2-40B4-BE49-F238E27FC236}">
                  <a16:creationId xmlns:a16="http://schemas.microsoft.com/office/drawing/2014/main" id="{AED3BC2C-D4B7-4C22-B305-E40D1FE9E8E3}"/>
                </a:ext>
              </a:extLst>
            </p:cNvPr>
            <p:cNvGrpSpPr/>
            <p:nvPr/>
          </p:nvGrpSpPr>
          <p:grpSpPr>
            <a:xfrm>
              <a:off x="3349252" y="2803207"/>
              <a:ext cx="964019" cy="1190354"/>
              <a:chOff x="1954184" y="1024363"/>
              <a:chExt cx="964019" cy="1190354"/>
            </a:xfrm>
            <a:solidFill>
              <a:srgbClr val="808080"/>
            </a:solidFill>
          </p:grpSpPr>
          <p:sp>
            <p:nvSpPr>
              <p:cNvPr id="45" name="Rectángulo: esquinas redondeadas 44">
                <a:extLst>
                  <a:ext uri="{FF2B5EF4-FFF2-40B4-BE49-F238E27FC236}">
                    <a16:creationId xmlns:a16="http://schemas.microsoft.com/office/drawing/2014/main" id="{D3BEADC9-ED37-4439-89A2-82925B9FC1A5}"/>
                  </a:ext>
                </a:extLst>
              </p:cNvPr>
              <p:cNvSpPr/>
              <p:nvPr/>
            </p:nvSpPr>
            <p:spPr>
              <a:xfrm>
                <a:off x="1954184" y="1024363"/>
                <a:ext cx="964019" cy="1190354"/>
              </a:xfrm>
              <a:prstGeom prst="roundRect">
                <a:avLst/>
              </a:prstGeom>
              <a:grpFill/>
              <a:ln>
                <a:solidFill>
                  <a:srgbClr val="808080"/>
                </a:solidFill>
              </a:ln>
            </p:spPr>
            <p:style>
              <a:lnRef idx="2">
                <a:schemeClr val="lt1">
                  <a:hueOff val="0"/>
                  <a:satOff val="0"/>
                  <a:lumOff val="0"/>
                  <a:alphaOff val="0"/>
                </a:schemeClr>
              </a:lnRef>
              <a:fillRef idx="1">
                <a:schemeClr val="accent3">
                  <a:hueOff val="4392555"/>
                  <a:satOff val="7224"/>
                  <a:lumOff val="1331"/>
                  <a:alphaOff val="0"/>
                </a:schemeClr>
              </a:fillRef>
              <a:effectRef idx="0">
                <a:schemeClr val="accent3">
                  <a:hueOff val="4392555"/>
                  <a:satOff val="7224"/>
                  <a:lumOff val="1331"/>
                  <a:alphaOff val="0"/>
                </a:schemeClr>
              </a:effectRef>
              <a:fontRef idx="minor">
                <a:schemeClr val="lt1"/>
              </a:fontRef>
            </p:style>
          </p:sp>
          <p:sp>
            <p:nvSpPr>
              <p:cNvPr id="46" name="Rectángulo: esquinas redondeadas 9">
                <a:extLst>
                  <a:ext uri="{FF2B5EF4-FFF2-40B4-BE49-F238E27FC236}">
                    <a16:creationId xmlns:a16="http://schemas.microsoft.com/office/drawing/2014/main" id="{7742434E-B5CB-4781-825B-1DE6066FADD5}"/>
                  </a:ext>
                </a:extLst>
              </p:cNvPr>
              <p:cNvSpPr txBox="1"/>
              <p:nvPr/>
            </p:nvSpPr>
            <p:spPr>
              <a:xfrm>
                <a:off x="2001244" y="1071423"/>
                <a:ext cx="869899" cy="1096234"/>
              </a:xfrm>
              <a:prstGeom prst="rect">
                <a:avLst/>
              </a:prstGeom>
              <a:grpFill/>
              <a:ln>
                <a:solidFill>
                  <a:srgbClr val="808080"/>
                </a:solid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endParaRPr lang="es-ES" sz="1400" b="1" kern="1200" dirty="0">
                  <a:solidFill>
                    <a:schemeClr val="tx1"/>
                  </a:solidFill>
                  <a:latin typeface="Arial" panose="020B0604020202020204" pitchFamily="34" charset="0"/>
                  <a:cs typeface="Arial" panose="020B0604020202020204" pitchFamily="34" charset="0"/>
                </a:endParaRPr>
              </a:p>
              <a:p>
                <a:pPr marL="0" lvl="0" indent="0" algn="ctr" defTabSz="311150">
                  <a:lnSpc>
                    <a:spcPct val="90000"/>
                  </a:lnSpc>
                  <a:spcBef>
                    <a:spcPct val="0"/>
                  </a:spcBef>
                  <a:spcAft>
                    <a:spcPct val="35000"/>
                  </a:spcAft>
                  <a:buNone/>
                </a:pPr>
                <a:r>
                  <a:rPr lang="es-ES" sz="1400" b="1" kern="1200" dirty="0">
                    <a:solidFill>
                      <a:schemeClr val="tx1"/>
                    </a:solidFill>
                    <a:latin typeface="Arial" panose="020B0604020202020204" pitchFamily="34" charset="0"/>
                    <a:cs typeface="Arial" panose="020B0604020202020204" pitchFamily="34" charset="0"/>
                  </a:rPr>
                  <a:t>Revisión y socialización notas de estudio</a:t>
                </a:r>
              </a:p>
              <a:p>
                <a:pPr marL="0" lvl="0" indent="0" algn="ctr" defTabSz="311150">
                  <a:lnSpc>
                    <a:spcPct val="90000"/>
                  </a:lnSpc>
                  <a:spcBef>
                    <a:spcPct val="0"/>
                  </a:spcBef>
                  <a:spcAft>
                    <a:spcPct val="35000"/>
                  </a:spcAft>
                  <a:buNone/>
                </a:pPr>
                <a:endParaRPr lang="es-ES" sz="700" b="1" kern="1200" dirty="0">
                  <a:solidFill>
                    <a:srgbClr val="FF0000"/>
                  </a:solidFill>
                  <a:latin typeface="Arial" panose="020B0604020202020204" pitchFamily="34" charset="0"/>
                  <a:cs typeface="Arial" panose="020B0604020202020204" pitchFamily="34" charset="0"/>
                </a:endParaRPr>
              </a:p>
            </p:txBody>
          </p:sp>
        </p:grpSp>
        <p:grpSp>
          <p:nvGrpSpPr>
            <p:cNvPr id="21" name="Grupo 20">
              <a:extLst>
                <a:ext uri="{FF2B5EF4-FFF2-40B4-BE49-F238E27FC236}">
                  <a16:creationId xmlns:a16="http://schemas.microsoft.com/office/drawing/2014/main" id="{AF0C2473-CEE8-4953-BA9E-471EDCCC5D47}"/>
                </a:ext>
              </a:extLst>
            </p:cNvPr>
            <p:cNvGrpSpPr/>
            <p:nvPr/>
          </p:nvGrpSpPr>
          <p:grpSpPr>
            <a:xfrm>
              <a:off x="4381411" y="2800947"/>
              <a:ext cx="964019" cy="1190354"/>
              <a:chOff x="2933117" y="1037700"/>
              <a:chExt cx="964019" cy="1190354"/>
            </a:xfrm>
            <a:solidFill>
              <a:srgbClr val="C0C0C0"/>
            </a:solidFill>
          </p:grpSpPr>
          <p:sp>
            <p:nvSpPr>
              <p:cNvPr id="43" name="Rectángulo: esquinas redondeadas 42">
                <a:extLst>
                  <a:ext uri="{FF2B5EF4-FFF2-40B4-BE49-F238E27FC236}">
                    <a16:creationId xmlns:a16="http://schemas.microsoft.com/office/drawing/2014/main" id="{908CEE73-911D-4E25-895B-6DDD8169CBD2}"/>
                  </a:ext>
                </a:extLst>
              </p:cNvPr>
              <p:cNvSpPr/>
              <p:nvPr/>
            </p:nvSpPr>
            <p:spPr>
              <a:xfrm>
                <a:off x="2933117" y="1037700"/>
                <a:ext cx="964019" cy="1190354"/>
              </a:xfrm>
              <a:prstGeom prst="roundRect">
                <a:avLst/>
              </a:prstGeom>
              <a:grpFill/>
              <a:ln>
                <a:solidFill>
                  <a:srgbClr val="C0C0C0"/>
                </a:solidFill>
              </a:ln>
            </p:spPr>
            <p:style>
              <a:lnRef idx="2">
                <a:schemeClr val="lt1">
                  <a:hueOff val="0"/>
                  <a:satOff val="0"/>
                  <a:lumOff val="0"/>
                  <a:alphaOff val="0"/>
                </a:schemeClr>
              </a:lnRef>
              <a:fillRef idx="1">
                <a:schemeClr val="accent3">
                  <a:hueOff val="6588833"/>
                  <a:satOff val="10836"/>
                  <a:lumOff val="1997"/>
                  <a:alphaOff val="0"/>
                </a:schemeClr>
              </a:fillRef>
              <a:effectRef idx="0">
                <a:schemeClr val="accent3">
                  <a:hueOff val="6588833"/>
                  <a:satOff val="10836"/>
                  <a:lumOff val="1997"/>
                  <a:alphaOff val="0"/>
                </a:schemeClr>
              </a:effectRef>
              <a:fontRef idx="minor">
                <a:schemeClr val="lt1"/>
              </a:fontRef>
            </p:style>
          </p:sp>
          <p:sp>
            <p:nvSpPr>
              <p:cNvPr id="44" name="Rectángulo: esquinas redondeadas 11">
                <a:extLst>
                  <a:ext uri="{FF2B5EF4-FFF2-40B4-BE49-F238E27FC236}">
                    <a16:creationId xmlns:a16="http://schemas.microsoft.com/office/drawing/2014/main" id="{06BDBBD7-56F1-46D9-A154-C79DF8CBD002}"/>
                  </a:ext>
                </a:extLst>
              </p:cNvPr>
              <p:cNvSpPr txBox="1"/>
              <p:nvPr/>
            </p:nvSpPr>
            <p:spPr>
              <a:xfrm>
                <a:off x="2980177" y="1084760"/>
                <a:ext cx="869899" cy="1096234"/>
              </a:xfrm>
              <a:prstGeom prst="rect">
                <a:avLst/>
              </a:prstGeom>
              <a:grpFill/>
              <a:ln>
                <a:solidFill>
                  <a:srgbClr val="C0C0C0"/>
                </a:solid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s-ES" sz="1400" b="1" kern="1200" dirty="0">
                    <a:solidFill>
                      <a:schemeClr val="tx1"/>
                    </a:solidFill>
                    <a:latin typeface="Arial" panose="020B0604020202020204" pitchFamily="34" charset="0"/>
                    <a:cs typeface="Arial" panose="020B0604020202020204" pitchFamily="34" charset="0"/>
                  </a:rPr>
                  <a:t>FORO </a:t>
                </a:r>
              </a:p>
              <a:p>
                <a:pPr marL="0" lvl="0" indent="0" algn="ctr" defTabSz="311150">
                  <a:lnSpc>
                    <a:spcPct val="90000"/>
                  </a:lnSpc>
                  <a:spcBef>
                    <a:spcPct val="0"/>
                  </a:spcBef>
                  <a:spcAft>
                    <a:spcPct val="35000"/>
                  </a:spcAft>
                  <a:buNone/>
                </a:pPr>
                <a:r>
                  <a:rPr lang="es-ES" sz="1400" b="1" kern="1200" dirty="0">
                    <a:solidFill>
                      <a:schemeClr val="tx1"/>
                    </a:solidFill>
                    <a:latin typeface="Arial" panose="020B0604020202020204" pitchFamily="34" charset="0"/>
                    <a:cs typeface="Arial" panose="020B0604020202020204" pitchFamily="34" charset="0"/>
                  </a:rPr>
                  <a:t>Noviembre de 2020</a:t>
                </a:r>
              </a:p>
            </p:txBody>
          </p:sp>
        </p:grpSp>
        <p:grpSp>
          <p:nvGrpSpPr>
            <p:cNvPr id="22" name="Grupo 21">
              <a:extLst>
                <a:ext uri="{FF2B5EF4-FFF2-40B4-BE49-F238E27FC236}">
                  <a16:creationId xmlns:a16="http://schemas.microsoft.com/office/drawing/2014/main" id="{489A8382-C1C4-4250-A86C-CA4472989D4D}"/>
                </a:ext>
              </a:extLst>
            </p:cNvPr>
            <p:cNvGrpSpPr/>
            <p:nvPr/>
          </p:nvGrpSpPr>
          <p:grpSpPr>
            <a:xfrm>
              <a:off x="5404641" y="2798562"/>
              <a:ext cx="1061084" cy="1192739"/>
              <a:chOff x="3946089" y="1028216"/>
              <a:chExt cx="1061084" cy="1192739"/>
            </a:xfrm>
            <a:solidFill>
              <a:srgbClr val="969696"/>
            </a:solidFill>
          </p:grpSpPr>
          <p:sp>
            <p:nvSpPr>
              <p:cNvPr id="41" name="Rectángulo: esquinas redondeadas 40">
                <a:extLst>
                  <a:ext uri="{FF2B5EF4-FFF2-40B4-BE49-F238E27FC236}">
                    <a16:creationId xmlns:a16="http://schemas.microsoft.com/office/drawing/2014/main" id="{7BC3EAB2-F3E1-4D8B-8A4A-B556467378A0}"/>
                  </a:ext>
                </a:extLst>
              </p:cNvPr>
              <p:cNvSpPr/>
              <p:nvPr/>
            </p:nvSpPr>
            <p:spPr>
              <a:xfrm>
                <a:off x="3946089" y="1028216"/>
                <a:ext cx="1061084" cy="1192739"/>
              </a:xfrm>
              <a:prstGeom prst="roundRect">
                <a:avLst/>
              </a:prstGeom>
              <a:grpFill/>
              <a:ln>
                <a:solidFill>
                  <a:srgbClr val="969696"/>
                </a:solidFill>
              </a:ln>
            </p:spPr>
            <p:style>
              <a:lnRef idx="2">
                <a:schemeClr val="lt1">
                  <a:hueOff val="0"/>
                  <a:satOff val="0"/>
                  <a:lumOff val="0"/>
                  <a:alphaOff val="0"/>
                </a:schemeClr>
              </a:lnRef>
              <a:fillRef idx="1">
                <a:schemeClr val="accent3">
                  <a:hueOff val="8785110"/>
                  <a:satOff val="14448"/>
                  <a:lumOff val="2662"/>
                  <a:alphaOff val="0"/>
                </a:schemeClr>
              </a:fillRef>
              <a:effectRef idx="0">
                <a:schemeClr val="accent3">
                  <a:hueOff val="8785110"/>
                  <a:satOff val="14448"/>
                  <a:lumOff val="2662"/>
                  <a:alphaOff val="0"/>
                </a:schemeClr>
              </a:effectRef>
              <a:fontRef idx="minor">
                <a:schemeClr val="lt1"/>
              </a:fontRef>
            </p:style>
          </p:sp>
          <p:sp>
            <p:nvSpPr>
              <p:cNvPr id="42" name="Rectángulo: esquinas redondeadas 13">
                <a:extLst>
                  <a:ext uri="{FF2B5EF4-FFF2-40B4-BE49-F238E27FC236}">
                    <a16:creationId xmlns:a16="http://schemas.microsoft.com/office/drawing/2014/main" id="{0F40CA83-5C95-4579-A09F-7D3780460F10}"/>
                  </a:ext>
                </a:extLst>
              </p:cNvPr>
              <p:cNvSpPr txBox="1"/>
              <p:nvPr/>
            </p:nvSpPr>
            <p:spPr>
              <a:xfrm>
                <a:off x="3984190" y="1066420"/>
                <a:ext cx="984873" cy="1092652"/>
              </a:xfrm>
              <a:prstGeom prst="rect">
                <a:avLst/>
              </a:prstGeom>
              <a:grpFill/>
              <a:ln>
                <a:solidFill>
                  <a:srgbClr val="969696"/>
                </a:solid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s-ES" sz="1400" b="1" kern="1200" dirty="0">
                    <a:solidFill>
                      <a:schemeClr val="tx1"/>
                    </a:solidFill>
                    <a:latin typeface="Arial" panose="020B0604020202020204" pitchFamily="34" charset="0"/>
                    <a:cs typeface="Arial" panose="020B0604020202020204" pitchFamily="34" charset="0"/>
                  </a:rPr>
                  <a:t>Conclusiones y Recomendaciones</a:t>
                </a:r>
              </a:p>
            </p:txBody>
          </p:sp>
        </p:grpSp>
        <p:grpSp>
          <p:nvGrpSpPr>
            <p:cNvPr id="23" name="Grupo 22">
              <a:extLst>
                <a:ext uri="{FF2B5EF4-FFF2-40B4-BE49-F238E27FC236}">
                  <a16:creationId xmlns:a16="http://schemas.microsoft.com/office/drawing/2014/main" id="{AE7FE7D7-7783-485F-9D34-47923B18F30E}"/>
                </a:ext>
              </a:extLst>
            </p:cNvPr>
            <p:cNvGrpSpPr/>
            <p:nvPr/>
          </p:nvGrpSpPr>
          <p:grpSpPr>
            <a:xfrm>
              <a:off x="6546486" y="2799405"/>
              <a:ext cx="1177865" cy="1191896"/>
              <a:chOff x="5060612" y="1025120"/>
              <a:chExt cx="1085446" cy="1191896"/>
            </a:xfrm>
            <a:solidFill>
              <a:srgbClr val="777777"/>
            </a:solidFill>
          </p:grpSpPr>
          <p:sp>
            <p:nvSpPr>
              <p:cNvPr id="39" name="Rectángulo: esquinas redondeadas 38">
                <a:extLst>
                  <a:ext uri="{FF2B5EF4-FFF2-40B4-BE49-F238E27FC236}">
                    <a16:creationId xmlns:a16="http://schemas.microsoft.com/office/drawing/2014/main" id="{BEFCAEC3-08EE-463B-84BC-1F1023AAB85B}"/>
                  </a:ext>
                </a:extLst>
              </p:cNvPr>
              <p:cNvSpPr/>
              <p:nvPr/>
            </p:nvSpPr>
            <p:spPr>
              <a:xfrm>
                <a:off x="5060612" y="1025120"/>
                <a:ext cx="1085446" cy="1191896"/>
              </a:xfrm>
              <a:prstGeom prst="roundRect">
                <a:avLst/>
              </a:prstGeom>
              <a:grpFill/>
              <a:ln>
                <a:solidFill>
                  <a:srgbClr val="777777"/>
                </a:solidFill>
              </a:ln>
            </p:spPr>
            <p:style>
              <a:lnRef idx="2">
                <a:schemeClr val="lt1">
                  <a:hueOff val="0"/>
                  <a:satOff val="0"/>
                  <a:lumOff val="0"/>
                  <a:alphaOff val="0"/>
                </a:schemeClr>
              </a:lnRef>
              <a:fillRef idx="1">
                <a:schemeClr val="accent3">
                  <a:hueOff val="10981388"/>
                  <a:satOff val="18060"/>
                  <a:lumOff val="3328"/>
                  <a:alphaOff val="0"/>
                </a:schemeClr>
              </a:fillRef>
              <a:effectRef idx="0">
                <a:schemeClr val="accent3">
                  <a:hueOff val="10981388"/>
                  <a:satOff val="18060"/>
                  <a:lumOff val="3328"/>
                  <a:alphaOff val="0"/>
                </a:schemeClr>
              </a:effectRef>
              <a:fontRef idx="minor">
                <a:schemeClr val="lt1"/>
              </a:fontRef>
            </p:style>
          </p:sp>
          <p:sp>
            <p:nvSpPr>
              <p:cNvPr id="40" name="Rectángulo: esquinas redondeadas 15">
                <a:extLst>
                  <a:ext uri="{FF2B5EF4-FFF2-40B4-BE49-F238E27FC236}">
                    <a16:creationId xmlns:a16="http://schemas.microsoft.com/office/drawing/2014/main" id="{30A3F8D8-296A-4FBB-AC38-7BB1B7860B29}"/>
                  </a:ext>
                </a:extLst>
              </p:cNvPr>
              <p:cNvSpPr txBox="1"/>
              <p:nvPr/>
            </p:nvSpPr>
            <p:spPr>
              <a:xfrm>
                <a:off x="5096652" y="1193703"/>
                <a:ext cx="1037379" cy="916495"/>
              </a:xfrm>
              <a:prstGeom prst="rect">
                <a:avLst/>
              </a:prstGeom>
              <a:grpFill/>
              <a:ln>
                <a:solidFill>
                  <a:srgbClr val="777777"/>
                </a:solidFill>
              </a:ln>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1400" b="1" kern="1200" dirty="0">
                    <a:solidFill>
                      <a:schemeClr val="tx1"/>
                    </a:solidFill>
                    <a:latin typeface="Arial" panose="020B0604020202020204" pitchFamily="34" charset="0"/>
                    <a:cs typeface="Arial" panose="020B0604020202020204" pitchFamily="34" charset="0"/>
                  </a:rPr>
                  <a:t>Reformulación PEA 2030</a:t>
                </a:r>
              </a:p>
            </p:txBody>
          </p:sp>
        </p:grpSp>
        <p:sp>
          <p:nvSpPr>
            <p:cNvPr id="35" name="Rectángulo 34">
              <a:extLst>
                <a:ext uri="{FF2B5EF4-FFF2-40B4-BE49-F238E27FC236}">
                  <a16:creationId xmlns:a16="http://schemas.microsoft.com/office/drawing/2014/main" id="{E111784F-BE24-4F11-90FA-D46E44358C79}"/>
                </a:ext>
              </a:extLst>
            </p:cNvPr>
            <p:cNvSpPr/>
            <p:nvPr/>
          </p:nvSpPr>
          <p:spPr>
            <a:xfrm>
              <a:off x="7711300" y="2826204"/>
              <a:ext cx="1500410" cy="1061829"/>
            </a:xfrm>
            <a:prstGeom prst="rect">
              <a:avLst/>
            </a:prstGeom>
          </p:spPr>
          <p:txBody>
            <a:bodyPr wrap="square">
              <a:spAutoFit/>
            </a:bodyPr>
            <a:lstStyle/>
            <a:p>
              <a:pPr lvl="0" algn="ctr" defTabSz="222250">
                <a:lnSpc>
                  <a:spcPct val="90000"/>
                </a:lnSpc>
                <a:spcBef>
                  <a:spcPct val="0"/>
                </a:spcBef>
                <a:spcAft>
                  <a:spcPct val="35000"/>
                </a:spcAft>
              </a:pPr>
              <a:r>
                <a:rPr lang="es-ES" b="1" dirty="0">
                  <a:solidFill>
                    <a:schemeClr val="tx1">
                      <a:lumMod val="75000"/>
                      <a:lumOff val="25000"/>
                    </a:schemeClr>
                  </a:solidFill>
                  <a:latin typeface="Arial" panose="020B0604020202020204" pitchFamily="34" charset="0"/>
                  <a:cs typeface="Arial" panose="020B0604020202020204" pitchFamily="34" charset="0"/>
                </a:rPr>
                <a:t>Plan Estratégico Aeronáutico 2030 Post-COVID-19 </a:t>
              </a:r>
            </a:p>
          </p:txBody>
        </p:sp>
        <p:sp>
          <p:nvSpPr>
            <p:cNvPr id="36" name="Abrir llave 35">
              <a:extLst>
                <a:ext uri="{FF2B5EF4-FFF2-40B4-BE49-F238E27FC236}">
                  <a16:creationId xmlns:a16="http://schemas.microsoft.com/office/drawing/2014/main" id="{14645F46-72F0-41BA-8B6C-6E2C3325B6CB}"/>
                </a:ext>
              </a:extLst>
            </p:cNvPr>
            <p:cNvSpPr/>
            <p:nvPr/>
          </p:nvSpPr>
          <p:spPr>
            <a:xfrm rot="16200000">
              <a:off x="4138741" y="414708"/>
              <a:ext cx="287254" cy="3845212"/>
            </a:xfrm>
            <a:prstGeom prst="leftBrace">
              <a:avLst>
                <a:gd name="adj1" fmla="val 49354"/>
                <a:gd name="adj2" fmla="val 50000"/>
              </a:avLst>
            </a:prstGeom>
            <a:ln>
              <a:solidFill>
                <a:schemeClr val="tx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O"/>
            </a:p>
          </p:txBody>
        </p:sp>
        <p:sp>
          <p:nvSpPr>
            <p:cNvPr id="37" name="CuadroTexto 36">
              <a:extLst>
                <a:ext uri="{FF2B5EF4-FFF2-40B4-BE49-F238E27FC236}">
                  <a16:creationId xmlns:a16="http://schemas.microsoft.com/office/drawing/2014/main" id="{A2AF3F62-2FA5-4023-B340-F82BDA53D251}"/>
                </a:ext>
              </a:extLst>
            </p:cNvPr>
            <p:cNvSpPr txBox="1"/>
            <p:nvPr/>
          </p:nvSpPr>
          <p:spPr>
            <a:xfrm>
              <a:off x="2460206" y="1096567"/>
              <a:ext cx="3845211" cy="1446550"/>
            </a:xfrm>
            <a:prstGeom prst="rect">
              <a:avLst/>
            </a:prstGeom>
            <a:noFill/>
          </p:spPr>
          <p:txBody>
            <a:bodyPr wrap="square" rtlCol="0">
              <a:spAutoFit/>
            </a:bodyPr>
            <a:lstStyle/>
            <a:p>
              <a:pPr marL="171450" indent="-171450" algn="just">
                <a:buFont typeface="Wingdings" panose="05000000000000000000" pitchFamily="2" charset="2"/>
                <a:buChar char="ü"/>
              </a:pPr>
              <a:r>
                <a:rPr lang="es-CO" sz="1400" b="1" dirty="0">
                  <a:solidFill>
                    <a:schemeClr val="tx1"/>
                  </a:solidFill>
                  <a:latin typeface="Arial" panose="020B0604020202020204" pitchFamily="34" charset="0"/>
                  <a:cs typeface="Arial" panose="020B0604020202020204" pitchFamily="34" charset="0"/>
                </a:rPr>
                <a:t>Acompañamiento  y apoyo a expertos para la formulación y revisión de las notas de estudio.</a:t>
              </a:r>
            </a:p>
            <a:p>
              <a:pPr marL="171450" indent="-171450" algn="just">
                <a:buFont typeface="Wingdings" panose="05000000000000000000" pitchFamily="2" charset="2"/>
                <a:buChar char="ü"/>
              </a:pPr>
              <a:r>
                <a:rPr lang="es-CO" sz="1400" b="1" dirty="0">
                  <a:solidFill>
                    <a:schemeClr val="tx1"/>
                  </a:solidFill>
                  <a:latin typeface="Arial" panose="020B0604020202020204" pitchFamily="34" charset="0"/>
                  <a:cs typeface="Arial" panose="020B0604020202020204" pitchFamily="34" charset="0"/>
                </a:rPr>
                <a:t>Evaluación de los resultados de las mesas de trabajo. Nuevos retos</a:t>
              </a:r>
            </a:p>
            <a:p>
              <a:pPr marL="171450" indent="-171450" algn="just">
                <a:buFont typeface="Wingdings" panose="05000000000000000000" pitchFamily="2" charset="2"/>
                <a:buChar char="ü"/>
              </a:pPr>
              <a:r>
                <a:rPr lang="es-CO" sz="1400" b="1" dirty="0">
                  <a:solidFill>
                    <a:schemeClr val="tx1"/>
                  </a:solidFill>
                  <a:latin typeface="Arial" panose="020B0604020202020204" pitchFamily="34" charset="0"/>
                  <a:cs typeface="Arial" panose="020B0604020202020204" pitchFamily="34" charset="0"/>
                </a:rPr>
                <a:t>Edición del documento</a:t>
              </a:r>
            </a:p>
            <a:p>
              <a:endParaRPr lang="es-CO" b="1" dirty="0">
                <a:latin typeface="Arial" panose="020B0604020202020204" pitchFamily="34" charset="0"/>
                <a:cs typeface="Arial" panose="020B0604020202020204" pitchFamily="34" charset="0"/>
              </a:endParaRPr>
            </a:p>
          </p:txBody>
        </p:sp>
        <p:sp>
          <p:nvSpPr>
            <p:cNvPr id="38" name="Rectángulo: esquinas redondeadas 37">
              <a:extLst>
                <a:ext uri="{FF2B5EF4-FFF2-40B4-BE49-F238E27FC236}">
                  <a16:creationId xmlns:a16="http://schemas.microsoft.com/office/drawing/2014/main" id="{7D1E9307-F737-4381-AFAA-FD97136797BE}"/>
                </a:ext>
              </a:extLst>
            </p:cNvPr>
            <p:cNvSpPr/>
            <p:nvPr/>
          </p:nvSpPr>
          <p:spPr>
            <a:xfrm>
              <a:off x="2900850" y="438410"/>
              <a:ext cx="3055241" cy="543618"/>
            </a:xfrm>
            <a:prstGeom prst="roundRect">
              <a:avLst/>
            </a:prstGeom>
            <a:solidFill>
              <a:schemeClr val="bg1">
                <a:lumMod val="85000"/>
              </a:schemeClr>
            </a:solidFill>
            <a:ln>
              <a:solidFill>
                <a:schemeClr val="bg1">
                  <a:lumMod val="85000"/>
                </a:schemeClr>
              </a:solidFill>
            </a:ln>
            <a:scene3d>
              <a:camera prst="orthographicFront"/>
              <a:lightRig rig="threePt" dir="t"/>
            </a:scene3d>
            <a:sp3d>
              <a:bevelT/>
            </a:sp3d>
          </p:spPr>
          <p:style>
            <a:lnRef idx="2">
              <a:schemeClr val="lt1">
                <a:hueOff val="0"/>
                <a:satOff val="0"/>
                <a:lumOff val="0"/>
                <a:alphaOff val="0"/>
              </a:schemeClr>
            </a:lnRef>
            <a:fillRef idx="1">
              <a:schemeClr val="accent3">
                <a:hueOff val="8236041"/>
                <a:satOff val="13545"/>
                <a:lumOff val="2496"/>
                <a:alphaOff val="0"/>
              </a:schemeClr>
            </a:fillRef>
            <a:effectRef idx="0">
              <a:schemeClr val="accent3">
                <a:hueOff val="8236041"/>
                <a:satOff val="13545"/>
                <a:lumOff val="2496"/>
                <a:alphaOff val="0"/>
              </a:schemeClr>
            </a:effectRef>
            <a:fontRef idx="minor">
              <a:schemeClr val="lt1"/>
            </a:fontRef>
          </p:style>
          <p:txBody>
            <a:bodyPr spcFirstLastPara="0" vert="horz" wrap="square" lIns="103597" tIns="103597" rIns="103597" bIns="103597" numCol="1" spcCol="1270" anchor="ctr" anchorCtr="0">
              <a:noAutofit/>
            </a:bodyPr>
            <a:lstStyle/>
            <a:p>
              <a:pPr marL="0" lvl="0" indent="0" algn="ctr" defTabSz="222250">
                <a:lnSpc>
                  <a:spcPct val="90000"/>
                </a:lnSpc>
                <a:spcBef>
                  <a:spcPct val="0"/>
                </a:spcBef>
                <a:spcAft>
                  <a:spcPct val="35000"/>
                </a:spcAft>
                <a:buNone/>
              </a:pPr>
              <a:r>
                <a:rPr lang="es-ES" sz="1400" b="1" kern="1200" dirty="0">
                  <a:solidFill>
                    <a:schemeClr val="tx1"/>
                  </a:solidFill>
                  <a:latin typeface="Arial" panose="020B0604020202020204" pitchFamily="34" charset="0"/>
                  <a:cs typeface="Arial" panose="020B0604020202020204" pitchFamily="34" charset="0"/>
                </a:rPr>
                <a:t>Comité Metodológico </a:t>
              </a:r>
            </a:p>
            <a:p>
              <a:pPr marL="0" lvl="0" indent="0" algn="ctr" defTabSz="222250">
                <a:lnSpc>
                  <a:spcPct val="90000"/>
                </a:lnSpc>
                <a:spcBef>
                  <a:spcPct val="0"/>
                </a:spcBef>
                <a:spcAft>
                  <a:spcPct val="35000"/>
                </a:spcAft>
                <a:buNone/>
              </a:pPr>
              <a:r>
                <a:rPr lang="es-ES" sz="1400" b="1" kern="1200" dirty="0">
                  <a:solidFill>
                    <a:schemeClr val="tx1"/>
                  </a:solidFill>
                  <a:latin typeface="Arial" panose="020B0604020202020204" pitchFamily="34" charset="0"/>
                  <a:cs typeface="Arial" panose="020B0604020202020204" pitchFamily="34" charset="0"/>
                </a:rPr>
                <a:t>y de Evaluación (Equipo de Apoyo)</a:t>
              </a:r>
            </a:p>
          </p:txBody>
        </p:sp>
      </p:grpSp>
    </p:spTree>
    <p:extLst>
      <p:ext uri="{BB962C8B-B14F-4D97-AF65-F5344CB8AC3E}">
        <p14:creationId xmlns:p14="http://schemas.microsoft.com/office/powerpoint/2010/main" val="3483200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a 26">
            <a:extLst>
              <a:ext uri="{FF2B5EF4-FFF2-40B4-BE49-F238E27FC236}">
                <a16:creationId xmlns:a16="http://schemas.microsoft.com/office/drawing/2014/main" id="{863A9D04-F701-40B9-9889-C86770365E32}"/>
              </a:ext>
            </a:extLst>
          </p:cNvPr>
          <p:cNvGraphicFramePr>
            <a:graphicFrameLocks noGrp="1"/>
          </p:cNvGraphicFramePr>
          <p:nvPr>
            <p:extLst>
              <p:ext uri="{D42A27DB-BD31-4B8C-83A1-F6EECF244321}">
                <p14:modId xmlns:p14="http://schemas.microsoft.com/office/powerpoint/2010/main" val="493119379"/>
              </p:ext>
            </p:extLst>
          </p:nvPr>
        </p:nvGraphicFramePr>
        <p:xfrm>
          <a:off x="1688706" y="2019034"/>
          <a:ext cx="8291199" cy="1222988"/>
        </p:xfrm>
        <a:graphic>
          <a:graphicData uri="http://schemas.openxmlformats.org/drawingml/2006/table">
            <a:tbl>
              <a:tblPr firstRow="1" firstCol="1" bandRow="1"/>
              <a:tblGrid>
                <a:gridCol w="1302051">
                  <a:extLst>
                    <a:ext uri="{9D8B030D-6E8A-4147-A177-3AD203B41FA5}">
                      <a16:colId xmlns:a16="http://schemas.microsoft.com/office/drawing/2014/main" val="3865406055"/>
                    </a:ext>
                  </a:extLst>
                </a:gridCol>
                <a:gridCol w="6989148">
                  <a:extLst>
                    <a:ext uri="{9D8B030D-6E8A-4147-A177-3AD203B41FA5}">
                      <a16:colId xmlns:a16="http://schemas.microsoft.com/office/drawing/2014/main" val="4188595753"/>
                    </a:ext>
                  </a:extLst>
                </a:gridCol>
              </a:tblGrid>
              <a:tr h="622823">
                <a:tc gridSpan="2">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s-CO" sz="1400" b="1" i="0" dirty="0">
                          <a:effectLst/>
                          <a:latin typeface="Arial" panose="020B0604020202020204" pitchFamily="34" charset="0"/>
                          <a:ea typeface="Calibri" panose="020F0502020204030204" pitchFamily="34" charset="0"/>
                          <a:cs typeface="Arial" panose="020B0604020202020204" pitchFamily="34" charset="0"/>
                        </a:rPr>
                        <a:t>Resumen</a:t>
                      </a:r>
                      <a:r>
                        <a:rPr lang="es-CO" sz="1400" b="1" i="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es-CO" sz="1400" i="0" dirty="0">
                        <a:effectLst/>
                        <a:latin typeface="Arial" panose="020B0604020202020204" pitchFamily="34" charset="0"/>
                        <a:ea typeface="Times New Roman" panose="02020603050405020304" pitchFamily="18" charset="0"/>
                        <a:cs typeface="Arial" panose="020B0604020202020204" pitchFamily="34" charset="0"/>
                      </a:endParaRPr>
                    </a:p>
                    <a:p>
                      <a:pPr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s-CO" sz="1400" b="1" i="0" dirty="0">
                          <a:solidFill>
                            <a:srgbClr val="003366"/>
                          </a:solidFill>
                          <a:effectLst/>
                          <a:latin typeface="Arial" panose="020B0604020202020204" pitchFamily="34" charset="0"/>
                          <a:ea typeface="Calibri" panose="020F0502020204030204" pitchFamily="34" charset="0"/>
                          <a:cs typeface="Arial" panose="020B0604020202020204" pitchFamily="34" charset="0"/>
                        </a:rPr>
                        <a:t>Resumen de la Nota de estudio y recomendaciones </a:t>
                      </a:r>
                    </a:p>
                    <a:p>
                      <a:pPr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endParaRPr lang="es-CO" sz="10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B2B2"/>
                    </a:solidFill>
                  </a:tcPr>
                </a:tc>
                <a:tc hMerge="1">
                  <a:txBody>
                    <a:bodyPr/>
                    <a:lstStyle/>
                    <a:p>
                      <a:endParaRPr lang="es-CO"/>
                    </a:p>
                  </a:txBody>
                  <a:tcPr/>
                </a:tc>
                <a:extLst>
                  <a:ext uri="{0D108BD9-81ED-4DB2-BD59-A6C34878D82A}">
                    <a16:rowId xmlns:a16="http://schemas.microsoft.com/office/drawing/2014/main" val="2373747677"/>
                  </a:ext>
                </a:extLst>
              </a:tr>
              <a:tr h="600165">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s-CO" sz="1050" b="1" i="1" dirty="0">
                          <a:effectLst/>
                          <a:latin typeface="Arial" panose="020B0604020202020204" pitchFamily="34" charset="0"/>
                          <a:ea typeface="Calibri" panose="020F0502020204030204" pitchFamily="34" charset="0"/>
                          <a:cs typeface="Times New Roman" panose="02020603050405020304" pitchFamily="18" charset="0"/>
                        </a:rPr>
                        <a:t> </a:t>
                      </a:r>
                      <a:endParaRPr lang="es-CO" sz="10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s-CO" sz="1400" b="1" i="1" dirty="0">
                          <a:effectLst/>
                          <a:latin typeface="Arial" panose="020B0604020202020204" pitchFamily="34" charset="0"/>
                          <a:ea typeface="Calibri" panose="020F0502020204030204" pitchFamily="34" charset="0"/>
                          <a:cs typeface="Times New Roman" panose="02020603050405020304" pitchFamily="18" charset="0"/>
                        </a:rPr>
                        <a:t>Referencias </a:t>
                      </a:r>
                      <a:endParaRPr lang="es-C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B2B2"/>
                    </a:solidFill>
                  </a:tcPr>
                </a:tc>
                <a:tc>
                  <a:txBody>
                    <a:bodyPr/>
                    <a:lstStyle/>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s-CO" sz="1050" b="1" i="1" dirty="0">
                          <a:effectLst/>
                          <a:latin typeface="Arial" panose="020B0604020202020204" pitchFamily="34" charset="0"/>
                          <a:ea typeface="Calibri" panose="020F0502020204030204" pitchFamily="34" charset="0"/>
                          <a:cs typeface="Times New Roman" panose="02020603050405020304" pitchFamily="18" charset="0"/>
                        </a:rPr>
                        <a:t> </a:t>
                      </a:r>
                      <a:endParaRPr lang="es-CO" sz="10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endParaRPr lang="es-CO" sz="10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s-CO" sz="1050" b="1" i="1" dirty="0">
                          <a:effectLst/>
                          <a:latin typeface="Arial" panose="020B0604020202020204" pitchFamily="34" charset="0"/>
                          <a:ea typeface="Calibri" panose="020F0502020204030204" pitchFamily="34" charset="0"/>
                          <a:cs typeface="Times New Roman" panose="02020603050405020304" pitchFamily="18" charset="0"/>
                        </a:rPr>
                        <a:t> </a:t>
                      </a:r>
                      <a:endParaRPr lang="es-CO"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B2B2"/>
                    </a:solidFill>
                  </a:tcPr>
                </a:tc>
                <a:extLst>
                  <a:ext uri="{0D108BD9-81ED-4DB2-BD59-A6C34878D82A}">
                    <a16:rowId xmlns:a16="http://schemas.microsoft.com/office/drawing/2014/main" val="2639042496"/>
                  </a:ext>
                </a:extLst>
              </a:tr>
            </a:tbl>
          </a:graphicData>
        </a:graphic>
      </p:graphicFrame>
      <p:sp>
        <p:nvSpPr>
          <p:cNvPr id="28" name="CuadroTexto 27">
            <a:extLst>
              <a:ext uri="{FF2B5EF4-FFF2-40B4-BE49-F238E27FC236}">
                <a16:creationId xmlns:a16="http://schemas.microsoft.com/office/drawing/2014/main" id="{26614EE4-1C82-43F4-A4A3-F63CB98E3FFD}"/>
              </a:ext>
            </a:extLst>
          </p:cNvPr>
          <p:cNvSpPr txBox="1"/>
          <p:nvPr/>
        </p:nvSpPr>
        <p:spPr>
          <a:xfrm>
            <a:off x="1688706" y="3300960"/>
            <a:ext cx="8291199" cy="2654573"/>
          </a:xfrm>
          <a:prstGeom prst="rect">
            <a:avLst/>
          </a:prstGeom>
          <a:solidFill>
            <a:srgbClr val="DDDDDD"/>
          </a:solidFill>
          <a:scene3d>
            <a:camera prst="orthographicFront"/>
            <a:lightRig rig="threePt" dir="t"/>
          </a:scene3d>
          <a:sp3d>
            <a:bevelT/>
          </a:sp3d>
        </p:spPr>
        <p:txBody>
          <a:bodyPr wrap="square">
            <a:spAutoFit/>
          </a:bodyPr>
          <a:lstStyle/>
          <a:p>
            <a:pPr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s-ES" sz="1050" b="1" dirty="0">
                <a:effectLst/>
                <a:latin typeface="Arial" panose="020B0604020202020204" pitchFamily="34" charset="0"/>
                <a:ea typeface="Times New Roman" panose="02020603050405020304" pitchFamily="18" charset="0"/>
              </a:rPr>
              <a:t>  </a:t>
            </a:r>
            <a:endParaRPr lang="es-CO" sz="105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s-CO" sz="1200" b="1" dirty="0">
                <a:effectLst/>
                <a:latin typeface="Arial" panose="020B0604020202020204" pitchFamily="34" charset="0"/>
                <a:ea typeface="Calibri" panose="020F0502020204030204" pitchFamily="34" charset="0"/>
                <a:cs typeface="Times New Roman" panose="02020603050405020304" pitchFamily="18" charset="0"/>
              </a:rPr>
              <a:t>ANÁLISIS (Puntos a considerar)</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s-ES" sz="1200" dirty="0">
                <a:effectLst/>
                <a:latin typeface="Arial" panose="020B0604020202020204" pitchFamily="34" charset="0"/>
                <a:ea typeface="Times New Roman" panose="02020603050405020304" pitchFamily="18" charset="0"/>
              </a:rPr>
              <a:t>Contenido sugerido en la Agenda Temática para cada eje. El experto podrá realizar propuestas o ajustes al Texto allí plasmado.</a:t>
            </a:r>
          </a:p>
          <a:p>
            <a:pPr lvl="0"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s-CO" sz="1200" dirty="0">
                <a:latin typeface="Times New Roman" panose="02020603050405020304" pitchFamily="18" charset="0"/>
                <a:ea typeface="Calibri" panose="020F0502020204030204" pitchFamily="34" charset="0"/>
              </a:rPr>
              <a:t>	</a:t>
            </a:r>
          </a:p>
          <a:p>
            <a:pPr lvl="0"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s-CO" sz="1200" b="1" dirty="0">
                <a:effectLst/>
                <a:latin typeface="Arial" panose="020B0604020202020204" pitchFamily="34" charset="0"/>
                <a:ea typeface="Calibri" panose="020F0502020204030204" pitchFamily="34" charset="0"/>
                <a:cs typeface="Times New Roman" panose="02020603050405020304" pitchFamily="18" charset="0"/>
              </a:rPr>
              <a:t>2.	INTRODUCCIÓN – ANTECEDENTES </a:t>
            </a:r>
            <a:r>
              <a:rPr lang="es-ES" sz="1200" b="1" dirty="0">
                <a:effectLst/>
                <a:latin typeface="Arial" panose="020B0604020202020204" pitchFamily="34" charset="0"/>
                <a:ea typeface="Times New Roman" panose="02020603050405020304" pitchFamily="18" charset="0"/>
              </a:rPr>
              <a:t> </a:t>
            </a:r>
            <a:endParaRPr lang="es-CO" sz="1200" dirty="0">
              <a:effectLst/>
              <a:latin typeface="Times New Roman" panose="02020603050405020304" pitchFamily="18" charset="0"/>
              <a:ea typeface="Times New Roman" panose="02020603050405020304" pitchFamily="18" charset="0"/>
            </a:endParaRPr>
          </a:p>
          <a:p>
            <a:pPr marL="228600"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s-ES" sz="1200" b="1" dirty="0">
                <a:effectLst/>
                <a:latin typeface="Arial" panose="020B0604020202020204" pitchFamily="34" charset="0"/>
                <a:ea typeface="Times New Roman" panose="02020603050405020304" pitchFamily="18" charset="0"/>
              </a:rPr>
              <a:t> </a:t>
            </a:r>
            <a:endParaRPr lang="es-CO" sz="1200" dirty="0">
              <a:effectLst/>
              <a:latin typeface="Times New Roman" panose="02020603050405020304" pitchFamily="18" charset="0"/>
              <a:ea typeface="Times New Roman" panose="02020603050405020304" pitchFamily="18" charset="0"/>
            </a:endParaRPr>
          </a:p>
          <a:p>
            <a:pPr lvl="0"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s-CO" sz="1200" b="1" dirty="0">
                <a:effectLst/>
                <a:latin typeface="Arial" panose="020B0604020202020204" pitchFamily="34" charset="0"/>
                <a:ea typeface="Calibri" panose="020F0502020204030204" pitchFamily="34" charset="0"/>
                <a:cs typeface="Times New Roman" panose="02020603050405020304" pitchFamily="18" charset="0"/>
              </a:rPr>
              <a:t>3.	CONCLUSIONES (Retos y oportunidades)</a:t>
            </a:r>
            <a:r>
              <a:rPr lang="es-ES" sz="1200" b="1" dirty="0">
                <a:effectLst/>
                <a:latin typeface="Arial" panose="020B0604020202020204" pitchFamily="34" charset="0"/>
                <a:ea typeface="Times New Roman" panose="02020603050405020304" pitchFamily="18" charset="0"/>
              </a:rPr>
              <a:t> </a:t>
            </a:r>
            <a:endParaRPr lang="es-CO" sz="1200" dirty="0">
              <a:effectLst/>
              <a:latin typeface="Times New Roman" panose="02020603050405020304" pitchFamily="18" charset="0"/>
              <a:ea typeface="Times New Roman" panose="02020603050405020304" pitchFamily="18" charset="0"/>
            </a:endParaRPr>
          </a:p>
          <a:p>
            <a:pPr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s-ES" sz="1200" b="1" dirty="0">
                <a:effectLst/>
                <a:latin typeface="Arial" panose="020B0604020202020204" pitchFamily="34" charset="0"/>
                <a:ea typeface="Times New Roman" panose="02020603050405020304" pitchFamily="18" charset="0"/>
              </a:rPr>
              <a:t> </a:t>
            </a:r>
            <a:endParaRPr lang="es-CO" sz="1200" dirty="0">
              <a:effectLst/>
              <a:latin typeface="Times New Roman" panose="02020603050405020304" pitchFamily="18" charset="0"/>
              <a:ea typeface="Times New Roman" panose="02020603050405020304" pitchFamily="18" charset="0"/>
            </a:endParaRPr>
          </a:p>
          <a:p>
            <a:pPr lvl="0"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s-CO" sz="1200" b="1" dirty="0">
                <a:effectLst/>
                <a:latin typeface="Arial" panose="020B0604020202020204" pitchFamily="34" charset="0"/>
                <a:ea typeface="Calibri" panose="020F0502020204030204" pitchFamily="34" charset="0"/>
                <a:cs typeface="Times New Roman" panose="02020603050405020304" pitchFamily="18" charset="0"/>
              </a:rPr>
              <a:t>4.	RECOMENDACIONES (Estrategias)</a:t>
            </a:r>
            <a:r>
              <a:rPr lang="es-ES" sz="1200" b="1" dirty="0">
                <a:effectLst/>
                <a:latin typeface="Arial" panose="020B0604020202020204" pitchFamily="34" charset="0"/>
                <a:ea typeface="Times New Roman" panose="02020603050405020304" pitchFamily="18" charset="0"/>
              </a:rPr>
              <a:t> </a:t>
            </a:r>
            <a:endParaRPr lang="es-CO" sz="1200" dirty="0">
              <a:effectLst/>
              <a:latin typeface="Times New Roman" panose="02020603050405020304" pitchFamily="18" charset="0"/>
              <a:ea typeface="Times New Roman" panose="02020603050405020304" pitchFamily="18" charset="0"/>
            </a:endParaRPr>
          </a:p>
          <a:p>
            <a:pPr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s-ES" sz="1200" b="1" dirty="0">
                <a:effectLst/>
                <a:latin typeface="Arial" panose="020B0604020202020204" pitchFamily="34" charset="0"/>
                <a:ea typeface="Times New Roman" panose="02020603050405020304" pitchFamily="18" charset="0"/>
              </a:rPr>
              <a:t> </a:t>
            </a:r>
            <a:endParaRPr lang="es-CO" sz="1200" dirty="0">
              <a:effectLst/>
              <a:latin typeface="Times New Roman" panose="02020603050405020304" pitchFamily="18" charset="0"/>
              <a:ea typeface="Times New Roman" panose="02020603050405020304" pitchFamily="18" charset="0"/>
            </a:endParaRPr>
          </a:p>
          <a:p>
            <a:pPr lvl="0"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s-CO" sz="1200" b="1" dirty="0">
                <a:effectLst/>
                <a:latin typeface="Arial" panose="020B0604020202020204" pitchFamily="34" charset="0"/>
                <a:ea typeface="Calibri" panose="020F0502020204030204" pitchFamily="34" charset="0"/>
                <a:cs typeface="Times New Roman" panose="02020603050405020304" pitchFamily="18" charset="0"/>
              </a:rPr>
              <a:t>5.	BIBLIOGRAFÍA (Si hubiere)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s-CO" sz="1200" b="1" dirty="0">
                <a:effectLst/>
                <a:latin typeface="Arial" panose="020B0604020202020204" pitchFamily="34" charset="0"/>
                <a:ea typeface="Calibri" panose="020F0502020204030204" pitchFamily="34" charset="0"/>
                <a:cs typeface="Times New Roman" panose="02020603050405020304" pitchFamily="18" charset="0"/>
              </a:rPr>
              <a:t>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s-CO" sz="1200" b="1" dirty="0">
                <a:effectLst/>
                <a:latin typeface="Arial" panose="020B0604020202020204" pitchFamily="34" charset="0"/>
                <a:ea typeface="Calibri" panose="020F0502020204030204" pitchFamily="34" charset="0"/>
                <a:cs typeface="Times New Roman" panose="02020603050405020304" pitchFamily="18" charset="0"/>
              </a:rPr>
              <a:t>6.	ANEXOS (Si hubiere)</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1 CuadroTexto">
            <a:extLst>
              <a:ext uri="{FF2B5EF4-FFF2-40B4-BE49-F238E27FC236}">
                <a16:creationId xmlns:a16="http://schemas.microsoft.com/office/drawing/2014/main" id="{0209DA03-E2B2-43F7-9A09-2803F2D7FD18}"/>
              </a:ext>
            </a:extLst>
          </p:cNvPr>
          <p:cNvSpPr txBox="1"/>
          <p:nvPr/>
        </p:nvSpPr>
        <p:spPr>
          <a:xfrm>
            <a:off x="2254764" y="634039"/>
            <a:ext cx="7159084" cy="1384995"/>
          </a:xfrm>
          <a:prstGeom prst="rect">
            <a:avLst/>
          </a:prstGeom>
          <a:noFill/>
        </p:spPr>
        <p:txBody>
          <a:bodyPr wrap="square" rtlCol="0">
            <a:spAutoFit/>
          </a:bodyPr>
          <a:lstStyle/>
          <a:p>
            <a:pPr algn="ct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CO" sz="1200" b="1" dirty="0">
                <a:effectLst/>
                <a:latin typeface="Arial" panose="020B0604020202020204" pitchFamily="34" charset="0"/>
                <a:ea typeface="Calibri" panose="020F0502020204030204" pitchFamily="34" charset="0"/>
              </a:rPr>
              <a:t>Foro IMPACTO DEL COVID-19 EN EL TRANSPORTE AÉREO: Nuevos Retos y oportunidades en la visión del Plan Estratégico Aeronáutico 2030</a:t>
            </a:r>
            <a:r>
              <a:rPr lang="es-CO" sz="1200" dirty="0">
                <a:effectLst/>
                <a:latin typeface="Arial" panose="020B0604020202020204" pitchFamily="34" charset="0"/>
                <a:ea typeface="Calibri" panose="020F0502020204030204" pitchFamily="34" charset="0"/>
                <a:cs typeface="Times New Roman" panose="02020603050405020304" pitchFamily="18" charset="0"/>
              </a:rPr>
              <a:t>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CO" sz="1200" b="1" dirty="0">
              <a:effectLst/>
              <a:latin typeface="Arial" panose="020B0604020202020204" pitchFamily="34" charset="0"/>
              <a:ea typeface="Calibri" panose="020F0502020204030204" pitchFamily="34" charset="0"/>
              <a:cs typeface="Times New Roman" panose="02020603050405020304" pitchFamily="18" charset="0"/>
            </a:endParaRPr>
          </a:p>
          <a:p>
            <a:pPr algn="ctr"/>
            <a:r>
              <a:rPr lang="es-CO" sz="1200" b="1" dirty="0">
                <a:effectLst/>
                <a:latin typeface="Arial" panose="020B0604020202020204" pitchFamily="34" charset="0"/>
                <a:ea typeface="Calibri" panose="020F0502020204030204" pitchFamily="34" charset="0"/>
                <a:cs typeface="Times New Roman" panose="02020603050405020304" pitchFamily="18" charset="0"/>
              </a:rPr>
              <a:t>Asunto:</a:t>
            </a:r>
            <a:r>
              <a:rPr lang="es-CO" sz="1200" dirty="0">
                <a:effectLst/>
                <a:latin typeface="Arial" panose="020B0604020202020204" pitchFamily="34" charset="0"/>
                <a:ea typeface="Calibri" panose="020F0502020204030204" pitchFamily="34" charset="0"/>
                <a:cs typeface="Times New Roman" panose="02020603050405020304" pitchFamily="18" charset="0"/>
              </a:rPr>
              <a:t> </a:t>
            </a:r>
            <a:r>
              <a:rPr lang="es-CO" sz="1200" b="1" dirty="0">
                <a:solidFill>
                  <a:srgbClr val="003366"/>
                </a:solidFill>
                <a:effectLst/>
                <a:latin typeface="Arial" panose="020B0604020202020204" pitchFamily="34" charset="0"/>
                <a:ea typeface="Calibri" panose="020F0502020204030204" pitchFamily="34" charset="0"/>
                <a:cs typeface="Times New Roman" panose="02020603050405020304" pitchFamily="18" charset="0"/>
              </a:rPr>
              <a:t>Objetivo Estratégico</a:t>
            </a:r>
            <a:endParaRPr lang="es-CO" sz="1200" b="1" dirty="0">
              <a:solidFill>
                <a:srgbClr val="003366"/>
              </a:solidFill>
              <a:effectLst/>
              <a:latin typeface="Times New Roman" panose="02020603050405020304" pitchFamily="18" charset="0"/>
              <a:ea typeface="Times New Roman" panose="02020603050405020304" pitchFamily="18" charset="0"/>
            </a:endParaRPr>
          </a:p>
          <a:p>
            <a:pPr algn="jus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s-CO" sz="1200" b="1" dirty="0">
                <a:solidFill>
                  <a:srgbClr val="003366"/>
                </a:solidFill>
                <a:effectLst/>
                <a:latin typeface="Arial" panose="020B0604020202020204" pitchFamily="34" charset="0"/>
                <a:ea typeface="Calibri" panose="020F0502020204030204" pitchFamily="34" charset="0"/>
              </a:rPr>
              <a:t> </a:t>
            </a:r>
            <a:endParaRPr lang="es-CO" sz="1200" b="1" dirty="0">
              <a:solidFill>
                <a:srgbClr val="003366"/>
              </a:solidFill>
              <a:effectLst/>
              <a:latin typeface="Times New Roman" panose="02020603050405020304" pitchFamily="18" charset="0"/>
              <a:ea typeface="Times New Roman" panose="02020603050405020304" pitchFamily="18" charset="0"/>
            </a:endParaRPr>
          </a:p>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s-CO" sz="1200" b="1" dirty="0">
                <a:solidFill>
                  <a:srgbClr val="003366"/>
                </a:solidFill>
                <a:effectLst/>
                <a:latin typeface="Arial" panose="020B0604020202020204" pitchFamily="34" charset="0"/>
                <a:ea typeface="Calibri" panose="020F0502020204030204" pitchFamily="34" charset="0"/>
              </a:rPr>
              <a:t>TITULO DE LA NOTA DE ESTUDIO </a:t>
            </a:r>
            <a:endParaRPr lang="es-CO" sz="1200" dirty="0">
              <a:solidFill>
                <a:srgbClr val="003366"/>
              </a:solidFill>
              <a:effectLst/>
              <a:latin typeface="Times New Roman" panose="02020603050405020304" pitchFamily="18" charset="0"/>
              <a:ea typeface="Times New Roman" panose="02020603050405020304" pitchFamily="18" charset="0"/>
            </a:endParaRPr>
          </a:p>
          <a:p>
            <a:pPr algn="ct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es-CO" sz="1200" b="1" dirty="0">
                <a:solidFill>
                  <a:srgbClr val="003366"/>
                </a:solidFill>
                <a:effectLst/>
                <a:latin typeface="Arial" panose="020B0604020202020204" pitchFamily="34" charset="0"/>
                <a:ea typeface="Calibri" panose="020F0502020204030204" pitchFamily="34" charset="0"/>
              </a:rPr>
              <a:t>(Presentado por: Nombres de Experto y Equipo de trabajo</a:t>
            </a:r>
            <a:endParaRPr lang="es-CO" sz="1200" dirty="0">
              <a:solidFill>
                <a:srgbClr val="003366"/>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12336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1;p23">
            <a:extLst>
              <a:ext uri="{FF2B5EF4-FFF2-40B4-BE49-F238E27FC236}">
                <a16:creationId xmlns:a16="http://schemas.microsoft.com/office/drawing/2014/main" id="{9C2BCBE9-B80B-48C4-8273-89D690F986F5}"/>
              </a:ext>
            </a:extLst>
          </p:cNvPr>
          <p:cNvSpPr txBox="1">
            <a:spLocks/>
          </p:cNvSpPr>
          <p:nvPr/>
        </p:nvSpPr>
        <p:spPr>
          <a:xfrm>
            <a:off x="2590800" y="476937"/>
            <a:ext cx="7962900" cy="41795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s-CO" sz="2800" b="1" dirty="0">
                <a:latin typeface="Arial" panose="020B0604020202020204" pitchFamily="34" charset="0"/>
                <a:cs typeface="Arial" panose="020B0604020202020204" pitchFamily="34" charset="0"/>
              </a:rPr>
              <a:t>EXPERTOS Y EQUIPOS NOTAS DE ESTUDIO</a:t>
            </a:r>
            <a:endParaRPr lang="es-CO" sz="2800" b="1" dirty="0">
              <a:solidFill>
                <a:srgbClr val="434343"/>
              </a:solidFill>
              <a:latin typeface="Arial" panose="020B0604020202020204" pitchFamily="34" charset="0"/>
              <a:cs typeface="Arial" panose="020B0604020202020204" pitchFamily="34" charset="0"/>
            </a:endParaRPr>
          </a:p>
        </p:txBody>
      </p:sp>
      <p:graphicFrame>
        <p:nvGraphicFramePr>
          <p:cNvPr id="6" name="Tabla 5">
            <a:extLst>
              <a:ext uri="{FF2B5EF4-FFF2-40B4-BE49-F238E27FC236}">
                <a16:creationId xmlns:a16="http://schemas.microsoft.com/office/drawing/2014/main" id="{D8F27A53-60E5-449B-BD30-8005D2EC6599}"/>
              </a:ext>
            </a:extLst>
          </p:cNvPr>
          <p:cNvGraphicFramePr>
            <a:graphicFrameLocks noGrp="1"/>
          </p:cNvGraphicFramePr>
          <p:nvPr>
            <p:extLst>
              <p:ext uri="{D42A27DB-BD31-4B8C-83A1-F6EECF244321}">
                <p14:modId xmlns:p14="http://schemas.microsoft.com/office/powerpoint/2010/main" val="4046351188"/>
              </p:ext>
            </p:extLst>
          </p:nvPr>
        </p:nvGraphicFramePr>
        <p:xfrm>
          <a:off x="1090864" y="894886"/>
          <a:ext cx="9672032" cy="5321048"/>
        </p:xfrm>
        <a:graphic>
          <a:graphicData uri="http://schemas.openxmlformats.org/drawingml/2006/table">
            <a:tbl>
              <a:tblPr firstRow="1" bandRow="1">
                <a:effectLst>
                  <a:outerShdw blurRad="50800" dist="38100" dir="10800000" algn="r" rotWithShape="0">
                    <a:prstClr val="black">
                      <a:alpha val="40000"/>
                    </a:prstClr>
                  </a:outerShdw>
                </a:effectLst>
              </a:tblPr>
              <a:tblGrid>
                <a:gridCol w="3141766">
                  <a:extLst>
                    <a:ext uri="{9D8B030D-6E8A-4147-A177-3AD203B41FA5}">
                      <a16:colId xmlns:a16="http://schemas.microsoft.com/office/drawing/2014/main" val="2598508798"/>
                    </a:ext>
                  </a:extLst>
                </a:gridCol>
                <a:gridCol w="2325486">
                  <a:extLst>
                    <a:ext uri="{9D8B030D-6E8A-4147-A177-3AD203B41FA5}">
                      <a16:colId xmlns:a16="http://schemas.microsoft.com/office/drawing/2014/main" val="3846762877"/>
                    </a:ext>
                  </a:extLst>
                </a:gridCol>
                <a:gridCol w="4204780">
                  <a:extLst>
                    <a:ext uri="{9D8B030D-6E8A-4147-A177-3AD203B41FA5}">
                      <a16:colId xmlns:a16="http://schemas.microsoft.com/office/drawing/2014/main" val="1254297543"/>
                    </a:ext>
                  </a:extLst>
                </a:gridCol>
              </a:tblGrid>
              <a:tr h="560756">
                <a:tc>
                  <a:txBody>
                    <a:bodyPr/>
                    <a:lstStyle/>
                    <a:p>
                      <a:pPr algn="ctr" rtl="0" fontAlgn="ctr"/>
                      <a:r>
                        <a:rPr lang="es-CO" sz="1000" b="1" i="0" u="none" strike="noStrike" dirty="0">
                          <a:solidFill>
                            <a:srgbClr val="FFFFFF"/>
                          </a:solidFill>
                          <a:effectLst/>
                          <a:latin typeface="Arial" panose="020B0604020202020204" pitchFamily="34" charset="0"/>
                        </a:rPr>
                        <a:t>Objetivo Estratégico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tc>
                  <a:txBody>
                    <a:bodyPr/>
                    <a:lstStyle/>
                    <a:p>
                      <a:pPr algn="ctr" rtl="0" fontAlgn="ctr"/>
                      <a:r>
                        <a:rPr lang="es-CO" sz="1000" b="1" i="0" u="none" strike="noStrike" dirty="0">
                          <a:solidFill>
                            <a:srgbClr val="FFFFFF"/>
                          </a:solidFill>
                          <a:effectLst/>
                          <a:latin typeface="Arial" panose="020B0604020202020204" pitchFamily="34" charset="0"/>
                        </a:rPr>
                        <a:t>Experto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tc>
                  <a:txBody>
                    <a:bodyPr/>
                    <a:lstStyle/>
                    <a:p>
                      <a:pPr algn="ctr" rtl="0" fontAlgn="ctr"/>
                      <a:r>
                        <a:rPr lang="es-CO" sz="1000" b="1" i="0" u="none" strike="noStrike" dirty="0">
                          <a:solidFill>
                            <a:srgbClr val="FFFFFF"/>
                          </a:solidFill>
                          <a:effectLst/>
                          <a:latin typeface="Arial" panose="020B0604020202020204" pitchFamily="34" charset="0"/>
                        </a:rPr>
                        <a:t>Equipo de Apoyo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extLst>
                  <a:ext uri="{0D108BD9-81ED-4DB2-BD59-A6C34878D82A}">
                    <a16:rowId xmlns:a16="http://schemas.microsoft.com/office/drawing/2014/main" val="4239137294"/>
                  </a:ext>
                </a:extLst>
              </a:tr>
              <a:tr h="674019">
                <a:tc>
                  <a:txBody>
                    <a:bodyPr/>
                    <a:lstStyle/>
                    <a:p>
                      <a:pPr algn="ctr" rtl="0" fontAlgn="ctr"/>
                      <a:r>
                        <a:rPr lang="es-CO" sz="1100" b="1" i="0" u="none" strike="noStrike" dirty="0">
                          <a:solidFill>
                            <a:srgbClr val="000000"/>
                          </a:solidFill>
                          <a:effectLst/>
                          <a:latin typeface="Arial" panose="020B0604020202020204" pitchFamily="34" charset="0"/>
                          <a:cs typeface="Arial" panose="020B0604020202020204" pitchFamily="34" charset="0"/>
                        </a:rPr>
                        <a:t>Institucionalidad</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alpha val="92157"/>
                      </a:srgbClr>
                    </a:solidFill>
                  </a:tcPr>
                </a:tc>
                <a:tc>
                  <a:txBody>
                    <a:bodyPr/>
                    <a:lstStyle/>
                    <a:p>
                      <a:pPr algn="ctr" rtl="0" fontAlgn="ctr"/>
                      <a:r>
                        <a:rPr lang="es-CO" sz="1100" b="0" i="0" u="none" strike="noStrike" dirty="0">
                          <a:solidFill>
                            <a:srgbClr val="000000"/>
                          </a:solidFill>
                          <a:effectLst/>
                          <a:latin typeface="Arial" panose="020B0604020202020204" pitchFamily="34" charset="0"/>
                          <a:cs typeface="Arial" panose="020B0604020202020204" pitchFamily="34" charset="0"/>
                        </a:rPr>
                        <a:t>Manuel Leal A.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alpha val="92157"/>
                      </a:srgbClr>
                    </a:solidFill>
                  </a:tcPr>
                </a:tc>
                <a:tc>
                  <a:txBody>
                    <a:bodyPr/>
                    <a:lstStyle/>
                    <a:p>
                      <a:pPr algn="ctr" rtl="0" fontAlgn="ctr"/>
                      <a:r>
                        <a:rPr lang="es-CO" sz="1100" b="0" i="0" u="none" strike="noStrike" dirty="0">
                          <a:solidFill>
                            <a:srgbClr val="000000"/>
                          </a:solidFill>
                          <a:effectLst/>
                          <a:latin typeface="Arial" panose="020B0604020202020204" pitchFamily="34" charset="0"/>
                          <a:cs typeface="Arial" panose="020B0604020202020204" pitchFamily="34" charset="0"/>
                        </a:rPr>
                        <a:t>Francisco Moreno (EASA), Julio Cesar Freyre,  Héctor Rodríguez, Lina Marcela Melo R, Nibia Morales.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alpha val="92157"/>
                      </a:srgbClr>
                    </a:solidFill>
                  </a:tcPr>
                </a:tc>
                <a:extLst>
                  <a:ext uri="{0D108BD9-81ED-4DB2-BD59-A6C34878D82A}">
                    <a16:rowId xmlns:a16="http://schemas.microsoft.com/office/drawing/2014/main" val="697005663"/>
                  </a:ext>
                </a:extLst>
              </a:tr>
              <a:tr h="514083">
                <a:tc>
                  <a:txBody>
                    <a:bodyPr/>
                    <a:lstStyle/>
                    <a:p>
                      <a:pPr algn="ctr" rtl="0" fontAlgn="ctr"/>
                      <a:r>
                        <a:rPr lang="es-CO" sz="1100" b="1" i="0" u="none" strike="noStrike" dirty="0">
                          <a:solidFill>
                            <a:srgbClr val="000000"/>
                          </a:solidFill>
                          <a:effectLst/>
                          <a:latin typeface="Arial" panose="020B0604020202020204" pitchFamily="34" charset="0"/>
                          <a:cs typeface="Arial" panose="020B0604020202020204" pitchFamily="34" charset="0"/>
                        </a:rPr>
                        <a:t>Conectividad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alpha val="92157"/>
                      </a:srgbClr>
                    </a:solidFill>
                  </a:tcPr>
                </a:tc>
                <a:tc>
                  <a:txBody>
                    <a:bodyPr/>
                    <a:lstStyle/>
                    <a:p>
                      <a:pPr algn="ctr" rtl="0" fontAlgn="ctr"/>
                      <a:r>
                        <a:rPr lang="es-CO" sz="1100" b="0" i="0" u="none" strike="noStrike" dirty="0">
                          <a:solidFill>
                            <a:srgbClr val="000000"/>
                          </a:solidFill>
                          <a:effectLst/>
                          <a:latin typeface="Arial" panose="020B0604020202020204" pitchFamily="34" charset="0"/>
                          <a:cs typeface="Arial" panose="020B0604020202020204" pitchFamily="34" charset="0"/>
                        </a:rPr>
                        <a:t>Julián Guerrero Orozco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alpha val="92157"/>
                      </a:srgbClr>
                    </a:solidFill>
                  </a:tcPr>
                </a:tc>
                <a:tc>
                  <a:txBody>
                    <a:bodyPr/>
                    <a:lstStyle/>
                    <a:p>
                      <a:pPr algn="ctr" rtl="0" fontAlgn="ctr"/>
                      <a:r>
                        <a:rPr lang="pt-BR" sz="1100" b="0" i="0" u="none" strike="noStrike" dirty="0">
                          <a:solidFill>
                            <a:srgbClr val="000000"/>
                          </a:solidFill>
                          <a:effectLst/>
                          <a:latin typeface="Arial" panose="020B0604020202020204" pitchFamily="34" charset="0"/>
                          <a:cs typeface="Arial" panose="020B0604020202020204" pitchFamily="34" charset="0"/>
                        </a:rPr>
                        <a:t>Lucas Rodríguez, Jazmín Alexandra Palomino, Jorge Alonso Quintana, Eduardo Tovar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alpha val="92157"/>
                      </a:srgbClr>
                    </a:solidFill>
                  </a:tcPr>
                </a:tc>
                <a:extLst>
                  <a:ext uri="{0D108BD9-81ED-4DB2-BD59-A6C34878D82A}">
                    <a16:rowId xmlns:a16="http://schemas.microsoft.com/office/drawing/2014/main" val="2289482422"/>
                  </a:ext>
                </a:extLst>
              </a:tr>
              <a:tr h="571204">
                <a:tc>
                  <a:txBody>
                    <a:bodyPr/>
                    <a:lstStyle/>
                    <a:p>
                      <a:pPr algn="ctr" rtl="0" fontAlgn="ctr"/>
                      <a:r>
                        <a:rPr lang="es-CO" sz="1100" b="1" i="0" u="none" strike="noStrike" dirty="0">
                          <a:solidFill>
                            <a:srgbClr val="000000"/>
                          </a:solidFill>
                          <a:effectLst/>
                          <a:latin typeface="Arial" panose="020B0604020202020204" pitchFamily="34" charset="0"/>
                          <a:cs typeface="Arial" panose="020B0604020202020204" pitchFamily="34" charset="0"/>
                        </a:rPr>
                        <a:t>Recuperación </a:t>
                      </a:r>
                      <a:r>
                        <a:rPr lang="es-CO" sz="1100" b="1" i="0" u="none" strike="noStrike" dirty="0">
                          <a:solidFill>
                            <a:schemeClr val="tx1"/>
                          </a:solidFill>
                          <a:effectLst/>
                          <a:latin typeface="Arial" panose="020B0604020202020204" pitchFamily="34" charset="0"/>
                          <a:cs typeface="Arial" panose="020B0604020202020204" pitchFamily="34" charset="0"/>
                        </a:rPr>
                        <a:t>de los mercados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alpha val="92157"/>
                      </a:srgbClr>
                    </a:solidFill>
                  </a:tcPr>
                </a:tc>
                <a:tc>
                  <a:txBody>
                    <a:bodyPr/>
                    <a:lstStyle/>
                    <a:p>
                      <a:pPr algn="ctr" rtl="0" fontAlgn="ctr"/>
                      <a:r>
                        <a:rPr lang="es-CO" sz="1100" b="0" i="0" u="none" strike="noStrike" dirty="0">
                          <a:solidFill>
                            <a:srgbClr val="000000"/>
                          </a:solidFill>
                          <a:effectLst/>
                          <a:latin typeface="Arial" panose="020B0604020202020204" pitchFamily="34" charset="0"/>
                          <a:cs typeface="Arial" panose="020B0604020202020204" pitchFamily="34" charset="0"/>
                        </a:rPr>
                        <a:t>Jean Claude Bessudo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alpha val="92157"/>
                      </a:srgbClr>
                    </a:solidFill>
                  </a:tcPr>
                </a:tc>
                <a:tc>
                  <a:txBody>
                    <a:bodyPr/>
                    <a:lstStyle/>
                    <a:p>
                      <a:pPr algn="ctr" rtl="0" fontAlgn="ctr"/>
                      <a:r>
                        <a:rPr lang="es-CO" sz="1100" b="0" i="0" u="none" strike="noStrike" dirty="0">
                          <a:solidFill>
                            <a:srgbClr val="000000"/>
                          </a:solidFill>
                          <a:effectLst/>
                          <a:latin typeface="Arial" panose="020B0604020202020204" pitchFamily="34" charset="0"/>
                          <a:cs typeface="Arial" panose="020B0604020202020204" pitchFamily="34" charset="0"/>
                        </a:rPr>
                        <a:t>Eduardo Tovar, Sergio París, Lucas Rodríguez,  Isaac Herrera, Jorge Alonso Quintana.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alpha val="92157"/>
                      </a:srgbClr>
                    </a:solidFill>
                  </a:tcPr>
                </a:tc>
                <a:extLst>
                  <a:ext uri="{0D108BD9-81ED-4DB2-BD59-A6C34878D82A}">
                    <a16:rowId xmlns:a16="http://schemas.microsoft.com/office/drawing/2014/main" val="3533375360"/>
                  </a:ext>
                </a:extLst>
              </a:tr>
              <a:tr h="514083">
                <a:tc>
                  <a:txBody>
                    <a:bodyPr/>
                    <a:lstStyle/>
                    <a:p>
                      <a:pPr algn="ctr" rtl="0" fontAlgn="ctr"/>
                      <a:r>
                        <a:rPr lang="es-CO" sz="1100" b="1" i="0" u="none" strike="noStrike" dirty="0">
                          <a:solidFill>
                            <a:srgbClr val="000000"/>
                          </a:solidFill>
                          <a:effectLst/>
                          <a:latin typeface="Arial" panose="020B0604020202020204" pitchFamily="34" charset="0"/>
                          <a:cs typeface="Arial" panose="020B0604020202020204" pitchFamily="34" charset="0"/>
                        </a:rPr>
                        <a:t>Competitividad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alpha val="92157"/>
                      </a:srgbClr>
                    </a:solidFill>
                  </a:tcPr>
                </a:tc>
                <a:tc>
                  <a:txBody>
                    <a:bodyPr/>
                    <a:lstStyle/>
                    <a:p>
                      <a:pPr algn="ctr" rtl="0" fontAlgn="ctr"/>
                      <a:r>
                        <a:rPr lang="es-CO" sz="1100" b="0" i="0" u="none" strike="noStrike" dirty="0">
                          <a:solidFill>
                            <a:srgbClr val="000000"/>
                          </a:solidFill>
                          <a:effectLst/>
                          <a:latin typeface="Arial" panose="020B0604020202020204" pitchFamily="34" charset="0"/>
                          <a:cs typeface="Arial" panose="020B0604020202020204" pitchFamily="34" charset="0"/>
                        </a:rPr>
                        <a:t>Roberto Held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alpha val="92157"/>
                      </a:srgbClr>
                    </a:solidFill>
                  </a:tcPr>
                </a:tc>
                <a:tc>
                  <a:txBody>
                    <a:bodyPr/>
                    <a:lstStyle/>
                    <a:p>
                      <a:pPr algn="ctr" rtl="0" fontAlgn="ctr"/>
                      <a:r>
                        <a:rPr lang="es-CO" sz="1100" b="0" i="0" u="none" strike="noStrike" dirty="0">
                          <a:solidFill>
                            <a:srgbClr val="000000"/>
                          </a:solidFill>
                          <a:effectLst/>
                          <a:latin typeface="Arial" panose="020B0604020202020204" pitchFamily="34" charset="0"/>
                          <a:cs typeface="Arial" panose="020B0604020202020204" pitchFamily="34" charset="0"/>
                        </a:rPr>
                        <a:t>Claudia Esguerra, Lucas Rodríguez, Jorge Alonso Quintana, Luz Melba Castañeda.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alpha val="92157"/>
                      </a:srgbClr>
                    </a:solidFill>
                  </a:tcPr>
                </a:tc>
                <a:extLst>
                  <a:ext uri="{0D108BD9-81ED-4DB2-BD59-A6C34878D82A}">
                    <a16:rowId xmlns:a16="http://schemas.microsoft.com/office/drawing/2014/main" val="794529356"/>
                  </a:ext>
                </a:extLst>
              </a:tr>
              <a:tr h="833957">
                <a:tc>
                  <a:txBody>
                    <a:bodyPr/>
                    <a:lstStyle/>
                    <a:p>
                      <a:pPr algn="ctr" rtl="0" fontAlgn="ctr"/>
                      <a:r>
                        <a:rPr lang="es-CO" sz="1100" b="1" i="0" u="none" strike="noStrike" dirty="0">
                          <a:solidFill>
                            <a:srgbClr val="000000"/>
                          </a:solidFill>
                          <a:effectLst/>
                          <a:latin typeface="Arial" panose="020B0604020202020204" pitchFamily="34" charset="0"/>
                          <a:cs typeface="Arial" panose="020B0604020202020204" pitchFamily="34" charset="0"/>
                        </a:rPr>
                        <a:t>Infraestructura y sostenibilidad ambiental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alpha val="92157"/>
                      </a:srgbClr>
                    </a:solidFill>
                  </a:tcPr>
                </a:tc>
                <a:tc>
                  <a:txBody>
                    <a:bodyPr/>
                    <a:lstStyle/>
                    <a:p>
                      <a:pPr algn="ctr" rtl="0" fontAlgn="ctr"/>
                      <a:r>
                        <a:rPr lang="es-CO" sz="1100" b="0" i="0" u="none" strike="noStrike" dirty="0">
                          <a:solidFill>
                            <a:srgbClr val="000000"/>
                          </a:solidFill>
                          <a:effectLst/>
                          <a:latin typeface="Arial" panose="020B0604020202020204" pitchFamily="34" charset="0"/>
                          <a:cs typeface="Arial" panose="020B0604020202020204" pitchFamily="34" charset="0"/>
                        </a:rPr>
                        <a:t>Olga Lucía Ramírez Duarte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alpha val="92157"/>
                      </a:srgbClr>
                    </a:solidFill>
                  </a:tcPr>
                </a:tc>
                <a:tc>
                  <a:txBody>
                    <a:bodyPr/>
                    <a:lstStyle/>
                    <a:p>
                      <a:pPr algn="ctr" rtl="0" fontAlgn="ctr"/>
                      <a:r>
                        <a:rPr lang="es-CO" sz="1100" b="0" i="0" u="none" strike="noStrike" dirty="0">
                          <a:solidFill>
                            <a:srgbClr val="000000"/>
                          </a:solidFill>
                          <a:effectLst/>
                          <a:latin typeface="Arial" panose="020B0604020202020204" pitchFamily="34" charset="0"/>
                          <a:cs typeface="Arial" panose="020B0604020202020204" pitchFamily="34" charset="0"/>
                        </a:rPr>
                        <a:t>Luis Roberto D´Pablo, Fanny Pereira, Ángela Inés Páez, Pablo A. Giraldo, Miryam Ayala, Mauricio Corredor, Victoria Eugenia Rico, Juan Carlos Valencia, Nibia Morales.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alpha val="92157"/>
                      </a:srgbClr>
                    </a:solidFill>
                  </a:tcPr>
                </a:tc>
                <a:extLst>
                  <a:ext uri="{0D108BD9-81ED-4DB2-BD59-A6C34878D82A}">
                    <a16:rowId xmlns:a16="http://schemas.microsoft.com/office/drawing/2014/main" val="584758734"/>
                  </a:ext>
                </a:extLst>
              </a:tr>
              <a:tr h="628323">
                <a:tc>
                  <a:txBody>
                    <a:bodyPr/>
                    <a:lstStyle/>
                    <a:p>
                      <a:pPr algn="ctr" rtl="0" fontAlgn="ctr"/>
                      <a:r>
                        <a:rPr lang="es-MX" sz="1100" b="1" i="0" u="none" strike="noStrike" dirty="0">
                          <a:solidFill>
                            <a:srgbClr val="000000"/>
                          </a:solidFill>
                          <a:effectLst/>
                          <a:latin typeface="Arial" panose="020B0604020202020204" pitchFamily="34" charset="0"/>
                          <a:cs typeface="Arial" panose="020B0604020202020204" pitchFamily="34" charset="0"/>
                        </a:rPr>
                        <a:t>Industria Aeronáutica y cadena de suministro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alpha val="92157"/>
                      </a:srgbClr>
                    </a:solidFill>
                  </a:tcPr>
                </a:tc>
                <a:tc>
                  <a:txBody>
                    <a:bodyPr/>
                    <a:lstStyle/>
                    <a:p>
                      <a:pPr algn="ctr" rtl="0" fontAlgn="ctr"/>
                      <a:r>
                        <a:rPr lang="es-CO" sz="1100" b="0" i="0" u="none" strike="noStrike" dirty="0">
                          <a:solidFill>
                            <a:srgbClr val="000000"/>
                          </a:solidFill>
                          <a:effectLst/>
                          <a:latin typeface="Arial" panose="020B0604020202020204" pitchFamily="34" charset="0"/>
                          <a:cs typeface="Arial" panose="020B0604020202020204" pitchFamily="34" charset="0"/>
                        </a:rPr>
                        <a:t>General Juan Carlos Ramírez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alpha val="92157"/>
                      </a:srgbClr>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pt-BR" sz="1100" b="0" i="0" u="none" strike="noStrike" dirty="0">
                          <a:solidFill>
                            <a:srgbClr val="000000"/>
                          </a:solidFill>
                          <a:effectLst/>
                          <a:latin typeface="Arial" panose="020B0604020202020204" pitchFamily="34" charset="0"/>
                          <a:cs typeface="Arial" panose="020B0604020202020204" pitchFamily="34" charset="0"/>
                        </a:rPr>
                        <a:t>Sergio Paris Mendoza, Jorge Iván García, </a:t>
                      </a:r>
                      <a:r>
                        <a:rPr kumimoji="0" lang="es-ES" sz="11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a:rPr>
                        <a:t>G</a:t>
                      </a:r>
                      <a:r>
                        <a:rPr kumimoji="0" lang="es-CO" sz="11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a:rPr>
                        <a:t>eneral (r) Flavio Enrique Ulloa Echeverry, Mayor FAC Fausto Pérez Ossa. </a:t>
                      </a:r>
                      <a:endParaRPr kumimoji="0" lang="es-ES" sz="11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algn="l" rtl="0" fontAlgn="ctr"/>
                      <a:endParaRPr lang="pt-BR" sz="11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alpha val="92157"/>
                      </a:srgbClr>
                    </a:solidFill>
                  </a:tcPr>
                </a:tc>
                <a:extLst>
                  <a:ext uri="{0D108BD9-81ED-4DB2-BD59-A6C34878D82A}">
                    <a16:rowId xmlns:a16="http://schemas.microsoft.com/office/drawing/2014/main" val="1956750040"/>
                  </a:ext>
                </a:extLst>
              </a:tr>
              <a:tr h="422690">
                <a:tc>
                  <a:txBody>
                    <a:bodyPr/>
                    <a:lstStyle/>
                    <a:p>
                      <a:pPr algn="ctr" rtl="0" fontAlgn="ctr"/>
                      <a:r>
                        <a:rPr lang="es-MX" sz="1100" b="1" i="0" u="none" strike="noStrike" dirty="0">
                          <a:solidFill>
                            <a:srgbClr val="000000"/>
                          </a:solidFill>
                          <a:effectLst/>
                          <a:latin typeface="Arial" panose="020B0604020202020204" pitchFamily="34" charset="0"/>
                          <a:cs typeface="Arial" panose="020B0604020202020204" pitchFamily="34" charset="0"/>
                        </a:rPr>
                        <a:t>Seguridad Operacional y Seguridad Aviación Civil y Bioseguridad</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alpha val="92157"/>
                      </a:srgbClr>
                    </a:solidFill>
                  </a:tcPr>
                </a:tc>
                <a:tc>
                  <a:txBody>
                    <a:bodyPr/>
                    <a:lstStyle/>
                    <a:p>
                      <a:pPr algn="ctr" rtl="0" fontAlgn="ctr"/>
                      <a:r>
                        <a:rPr lang="es-CO" sz="1100" b="0" i="0" u="none" strike="noStrike" dirty="0">
                          <a:solidFill>
                            <a:srgbClr val="000000"/>
                          </a:solidFill>
                          <a:effectLst/>
                          <a:latin typeface="Arial" panose="020B0604020202020204" pitchFamily="34" charset="0"/>
                          <a:cs typeface="Arial" panose="020B0604020202020204" pitchFamily="34" charset="0"/>
                        </a:rPr>
                        <a:t>Oscar Quesada (OACI)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alpha val="92157"/>
                      </a:srgbClr>
                    </a:solidFill>
                  </a:tcPr>
                </a:tc>
                <a:tc>
                  <a:txBody>
                    <a:bodyPr/>
                    <a:lstStyle/>
                    <a:p>
                      <a:pPr algn="ctr" rtl="0" fontAlgn="ctr"/>
                      <a:r>
                        <a:rPr lang="pt-BR" sz="1100" b="0" i="0" u="none" strike="noStrike" dirty="0">
                          <a:solidFill>
                            <a:srgbClr val="000000"/>
                          </a:solidFill>
                          <a:effectLst/>
                          <a:latin typeface="Arial" panose="020B0604020202020204" pitchFamily="34" charset="0"/>
                          <a:cs typeface="Arial" panose="020B0604020202020204" pitchFamily="34" charset="0"/>
                        </a:rPr>
                        <a:t>Marcelo Ureña </a:t>
                      </a:r>
                      <a:r>
                        <a:rPr lang="pt-BR" sz="1100" b="0" i="0" u="none" strike="noStrike" dirty="0" err="1">
                          <a:solidFill>
                            <a:srgbClr val="000000"/>
                          </a:solidFill>
                          <a:effectLst/>
                          <a:latin typeface="Arial" panose="020B0604020202020204" pitchFamily="34" charset="0"/>
                          <a:cs typeface="Arial" panose="020B0604020202020204" pitchFamily="34" charset="0"/>
                        </a:rPr>
                        <a:t>Logroño</a:t>
                      </a:r>
                      <a:r>
                        <a:rPr lang="pt-BR" sz="1100" b="0" i="0" u="none" strike="noStrike" dirty="0">
                          <a:solidFill>
                            <a:srgbClr val="000000"/>
                          </a:solidFill>
                          <a:effectLst/>
                          <a:latin typeface="Arial" panose="020B0604020202020204" pitchFamily="34" charset="0"/>
                          <a:cs typeface="Arial" panose="020B0604020202020204" pitchFamily="34" charset="0"/>
                        </a:rPr>
                        <a:t>, Claudia Liliana </a:t>
                      </a:r>
                      <a:r>
                        <a:rPr lang="pt-BR" sz="1100" b="0" i="0" u="none" strike="noStrike" dirty="0" err="1">
                          <a:solidFill>
                            <a:srgbClr val="000000"/>
                          </a:solidFill>
                          <a:effectLst/>
                          <a:latin typeface="Arial" panose="020B0604020202020204" pitchFamily="34" charset="0"/>
                          <a:cs typeface="Arial" panose="020B0604020202020204" pitchFamily="34" charset="0"/>
                        </a:rPr>
                        <a:t>Olarte</a:t>
                      </a:r>
                      <a:r>
                        <a:rPr lang="pt-BR" sz="1100" b="0" i="0" u="none" strike="noStrike" dirty="0">
                          <a:solidFill>
                            <a:srgbClr val="000000"/>
                          </a:solidFill>
                          <a:effectLst/>
                          <a:latin typeface="Arial" panose="020B0604020202020204" pitchFamily="34" charset="0"/>
                          <a:cs typeface="Arial" panose="020B0604020202020204" pitchFamily="34" charset="0"/>
                        </a:rPr>
                        <a:t> </a:t>
                      </a:r>
                      <a:r>
                        <a:rPr lang="pt-BR" sz="1100" b="0" i="0" u="none" strike="noStrike" dirty="0" err="1">
                          <a:solidFill>
                            <a:srgbClr val="000000"/>
                          </a:solidFill>
                          <a:effectLst/>
                          <a:latin typeface="Arial" panose="020B0604020202020204" pitchFamily="34" charset="0"/>
                          <a:cs typeface="Arial" panose="020B0604020202020204" pitchFamily="34" charset="0"/>
                        </a:rPr>
                        <a:t>Ch</a:t>
                      </a:r>
                      <a:r>
                        <a:rPr lang="pt-BR" sz="1100" b="0" i="0" u="none" strike="noStrike" dirty="0">
                          <a:solidFill>
                            <a:srgbClr val="000000"/>
                          </a:solidFill>
                          <a:effectLst/>
                          <a:latin typeface="Arial" panose="020B0604020202020204" pitchFamily="34" charset="0"/>
                          <a:cs typeface="Arial" panose="020B0604020202020204" pitchFamily="34" charset="0"/>
                        </a:rPr>
                        <a:t>, Francisco Ospina R., Juliana Camargo L. Miguel Camacho, Ricardo Aguirre B, </a:t>
                      </a:r>
                      <a:r>
                        <a:rPr lang="pt-BR" sz="1100" b="0" i="0" u="none" strike="noStrike" dirty="0" err="1">
                          <a:solidFill>
                            <a:srgbClr val="000000"/>
                          </a:solidFill>
                          <a:effectLst/>
                          <a:latin typeface="Arial" panose="020B0604020202020204" pitchFamily="34" charset="0"/>
                          <a:cs typeface="Arial" panose="020B0604020202020204" pitchFamily="34" charset="0"/>
                        </a:rPr>
                        <a:t>María</a:t>
                      </a:r>
                      <a:r>
                        <a:rPr lang="pt-BR" sz="1100" b="0" i="0" u="none" strike="noStrike" dirty="0">
                          <a:solidFill>
                            <a:srgbClr val="000000"/>
                          </a:solidFill>
                          <a:effectLst/>
                          <a:latin typeface="Arial" panose="020B0604020202020204" pitchFamily="34" charset="0"/>
                          <a:cs typeface="Arial" panose="020B0604020202020204" pitchFamily="34" charset="0"/>
                        </a:rPr>
                        <a:t> Angelita Salamanca B.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alpha val="92157"/>
                      </a:srgbClr>
                    </a:solidFill>
                  </a:tcPr>
                </a:tc>
                <a:extLst>
                  <a:ext uri="{0D108BD9-81ED-4DB2-BD59-A6C34878D82A}">
                    <a16:rowId xmlns:a16="http://schemas.microsoft.com/office/drawing/2014/main" val="3171051942"/>
                  </a:ext>
                </a:extLst>
              </a:tr>
              <a:tr h="514083">
                <a:tc>
                  <a:txBody>
                    <a:bodyPr/>
                    <a:lstStyle/>
                    <a:p>
                      <a:pPr algn="ctr" rtl="0" fontAlgn="ctr"/>
                      <a:r>
                        <a:rPr lang="es-MX" sz="1100" b="1" i="0" u="none" strike="noStrike" dirty="0">
                          <a:solidFill>
                            <a:srgbClr val="000000"/>
                          </a:solidFill>
                          <a:effectLst/>
                          <a:latin typeface="Arial" panose="020B0604020202020204" pitchFamily="34" charset="0"/>
                          <a:cs typeface="Arial" panose="020B0604020202020204" pitchFamily="34" charset="0"/>
                        </a:rPr>
                        <a:t>Desarrollo del Talento Humano en el sector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alpha val="92157"/>
                      </a:srgbClr>
                    </a:solidFill>
                  </a:tcPr>
                </a:tc>
                <a:tc>
                  <a:txBody>
                    <a:bodyPr/>
                    <a:lstStyle/>
                    <a:p>
                      <a:pPr algn="ctr" rtl="0" fontAlgn="ctr"/>
                      <a:r>
                        <a:rPr lang="es-CO" sz="1100" b="0" i="0" u="none" strike="noStrike" dirty="0">
                          <a:solidFill>
                            <a:srgbClr val="000000"/>
                          </a:solidFill>
                          <a:effectLst/>
                          <a:latin typeface="Arial" panose="020B0604020202020204" pitchFamily="34" charset="0"/>
                          <a:cs typeface="Arial" panose="020B0604020202020204" pitchFamily="34" charset="0"/>
                        </a:rPr>
                        <a:t>Jorge Iván García</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alpha val="92157"/>
                      </a:srgbClr>
                    </a:solidFill>
                  </a:tcPr>
                </a:tc>
                <a:tc>
                  <a:txBody>
                    <a:bodyPr/>
                    <a:lstStyle/>
                    <a:p>
                      <a:pPr algn="ctr" rtl="0" fontAlgn="ctr"/>
                      <a:r>
                        <a:rPr lang="es-CO" sz="1100" b="0" i="0" u="none" strike="noStrike" dirty="0">
                          <a:solidFill>
                            <a:srgbClr val="000000"/>
                          </a:solidFill>
                          <a:effectLst/>
                          <a:latin typeface="Arial" panose="020B0604020202020204" pitchFamily="34" charset="0"/>
                          <a:cs typeface="Arial" panose="020B0604020202020204" pitchFamily="34" charset="0"/>
                        </a:rPr>
                        <a:t>Ana María Pineda, Lina Marcela Melo, Luisa Camila Arias, Mariela Inés Rodríguez, Julio Cesar Villalobos..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alpha val="92157"/>
                      </a:srgbClr>
                    </a:solidFill>
                  </a:tcPr>
                </a:tc>
                <a:extLst>
                  <a:ext uri="{0D108BD9-81ED-4DB2-BD59-A6C34878D82A}">
                    <a16:rowId xmlns:a16="http://schemas.microsoft.com/office/drawing/2014/main" val="1291852303"/>
                  </a:ext>
                </a:extLst>
              </a:tr>
            </a:tbl>
          </a:graphicData>
        </a:graphic>
      </p:graphicFrame>
    </p:spTree>
    <p:extLst>
      <p:ext uri="{BB962C8B-B14F-4D97-AF65-F5344CB8AC3E}">
        <p14:creationId xmlns:p14="http://schemas.microsoft.com/office/powerpoint/2010/main" val="3640671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51;p23">
            <a:extLst>
              <a:ext uri="{FF2B5EF4-FFF2-40B4-BE49-F238E27FC236}">
                <a16:creationId xmlns:a16="http://schemas.microsoft.com/office/drawing/2014/main" id="{2E7AEA77-191D-487F-9E80-D633AA70054C}"/>
              </a:ext>
            </a:extLst>
          </p:cNvPr>
          <p:cNvSpPr txBox="1">
            <a:spLocks/>
          </p:cNvSpPr>
          <p:nvPr/>
        </p:nvSpPr>
        <p:spPr>
          <a:xfrm>
            <a:off x="2871605" y="550979"/>
            <a:ext cx="7752852" cy="535455"/>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b="1">
                <a:latin typeface="Arial" panose="020B0604020202020204" pitchFamily="34" charset="0"/>
                <a:cs typeface="Arial" panose="020B0604020202020204" pitchFamily="34" charset="0"/>
              </a:rPr>
              <a:t>Equipo Notas de Estudio y Panel</a:t>
            </a:r>
            <a:endParaRPr lang="es-ES" sz="3200" b="1" dirty="0">
              <a:solidFill>
                <a:srgbClr val="434343"/>
              </a:solidFill>
              <a:latin typeface="Arial" panose="020B0604020202020204" pitchFamily="34" charset="0"/>
              <a:cs typeface="Arial" panose="020B0604020202020204" pitchFamily="34" charset="0"/>
            </a:endParaRPr>
          </a:p>
        </p:txBody>
      </p:sp>
      <p:graphicFrame>
        <p:nvGraphicFramePr>
          <p:cNvPr id="10" name="Tabla 9">
            <a:extLst>
              <a:ext uri="{FF2B5EF4-FFF2-40B4-BE49-F238E27FC236}">
                <a16:creationId xmlns:a16="http://schemas.microsoft.com/office/drawing/2014/main" id="{1AF4DE11-C886-4523-BAD2-7AD9523DF352}"/>
              </a:ext>
            </a:extLst>
          </p:cNvPr>
          <p:cNvGraphicFramePr>
            <a:graphicFrameLocks noGrp="1"/>
          </p:cNvGraphicFramePr>
          <p:nvPr>
            <p:extLst>
              <p:ext uri="{D42A27DB-BD31-4B8C-83A1-F6EECF244321}">
                <p14:modId xmlns:p14="http://schemas.microsoft.com/office/powerpoint/2010/main" val="2095442244"/>
              </p:ext>
            </p:extLst>
          </p:nvPr>
        </p:nvGraphicFramePr>
        <p:xfrm>
          <a:off x="1969477" y="1276304"/>
          <a:ext cx="9200270" cy="4316766"/>
        </p:xfrm>
        <a:graphic>
          <a:graphicData uri="http://schemas.openxmlformats.org/drawingml/2006/table">
            <a:tbl>
              <a:tblPr firstRow="1" bandRow="1">
                <a:effectLst>
                  <a:outerShdw blurRad="63500" sx="102000" sy="102000" algn="ctr" rotWithShape="0">
                    <a:prstClr val="black">
                      <a:alpha val="40000"/>
                    </a:prstClr>
                  </a:outerShdw>
                </a:effectLst>
              </a:tblPr>
              <a:tblGrid>
                <a:gridCol w="3065007">
                  <a:extLst>
                    <a:ext uri="{9D8B030D-6E8A-4147-A177-3AD203B41FA5}">
                      <a16:colId xmlns:a16="http://schemas.microsoft.com/office/drawing/2014/main" val="3583615091"/>
                    </a:ext>
                  </a:extLst>
                </a:gridCol>
                <a:gridCol w="3065007">
                  <a:extLst>
                    <a:ext uri="{9D8B030D-6E8A-4147-A177-3AD203B41FA5}">
                      <a16:colId xmlns:a16="http://schemas.microsoft.com/office/drawing/2014/main" val="2746133254"/>
                    </a:ext>
                  </a:extLst>
                </a:gridCol>
                <a:gridCol w="3070256">
                  <a:extLst>
                    <a:ext uri="{9D8B030D-6E8A-4147-A177-3AD203B41FA5}">
                      <a16:colId xmlns:a16="http://schemas.microsoft.com/office/drawing/2014/main" val="3679152579"/>
                    </a:ext>
                  </a:extLst>
                </a:gridCol>
              </a:tblGrid>
              <a:tr h="454983">
                <a:tc>
                  <a:txBody>
                    <a:bodyPr/>
                    <a:lstStyle/>
                    <a:p>
                      <a:pPr algn="ctr" rtl="0" fontAlgn="ctr"/>
                      <a:r>
                        <a:rPr lang="es-CO" sz="1200" b="1" i="0" u="none" strike="noStrike" dirty="0">
                          <a:solidFill>
                            <a:srgbClr val="FFFFFF"/>
                          </a:solidFill>
                          <a:effectLst/>
                          <a:latin typeface="Arial" panose="020B0604020202020204" pitchFamily="34" charset="0"/>
                        </a:rPr>
                        <a:t>Objetivo Estratégico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tc>
                  <a:txBody>
                    <a:bodyPr/>
                    <a:lstStyle/>
                    <a:p>
                      <a:pPr algn="ctr" rtl="0" fontAlgn="ctr"/>
                      <a:r>
                        <a:rPr lang="es-CO" sz="1200" b="1" i="0" u="none" strike="noStrike" dirty="0">
                          <a:solidFill>
                            <a:srgbClr val="FFFFFF"/>
                          </a:solidFill>
                          <a:effectLst/>
                          <a:latin typeface="Arial" panose="020B0604020202020204" pitchFamily="34" charset="0"/>
                        </a:rPr>
                        <a:t>Equipo de Trabajo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tc>
                  <a:txBody>
                    <a:bodyPr/>
                    <a:lstStyle/>
                    <a:p>
                      <a:pPr algn="ctr" rtl="0" fontAlgn="ctr"/>
                      <a:r>
                        <a:rPr lang="es-CO" sz="1200" b="1" i="0" u="none" strike="noStrike" dirty="0">
                          <a:solidFill>
                            <a:srgbClr val="FFFFFF"/>
                          </a:solidFill>
                          <a:effectLst/>
                          <a:latin typeface="Arial" panose="020B0604020202020204" pitchFamily="34" charset="0"/>
                        </a:rPr>
                        <a:t>Integrantes del Panel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99"/>
                    </a:solidFill>
                  </a:tcPr>
                </a:tc>
                <a:extLst>
                  <a:ext uri="{0D108BD9-81ED-4DB2-BD59-A6C34878D82A}">
                    <a16:rowId xmlns:a16="http://schemas.microsoft.com/office/drawing/2014/main" val="3929119844"/>
                  </a:ext>
                </a:extLst>
              </a:tr>
              <a:tr h="428984">
                <a:tc rowSpan="7">
                  <a:txBody>
                    <a:bodyPr/>
                    <a:lstStyle/>
                    <a:p>
                      <a:pPr algn="ctr" rtl="0" fontAlgn="ctr"/>
                      <a:r>
                        <a:rPr lang="es-CO" sz="1200" b="0" i="0" u="none" strike="noStrike" dirty="0">
                          <a:solidFill>
                            <a:srgbClr val="000000"/>
                          </a:solidFill>
                          <a:effectLst/>
                          <a:latin typeface="Arial" panose="020B0604020202020204" pitchFamily="34" charset="0"/>
                        </a:rPr>
                        <a:t>Institucionalidad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rowSpan="2">
                  <a:txBody>
                    <a:bodyPr/>
                    <a:lstStyle/>
                    <a:p>
                      <a:pPr algn="l" rtl="0" fontAlgn="ctr"/>
                      <a:r>
                        <a:rPr lang="es-CO" sz="1200" b="0" i="0" u="none" strike="noStrike" dirty="0">
                          <a:solidFill>
                            <a:srgbClr val="000000"/>
                          </a:solidFill>
                          <a:effectLst/>
                          <a:latin typeface="Arial" panose="020B0604020202020204" pitchFamily="34" charset="0"/>
                        </a:rPr>
                        <a:t>Manuel Leal (Líder)</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a:txBody>
                    <a:bodyPr/>
                    <a:lstStyle/>
                    <a:p>
                      <a:pPr algn="l" rtl="0" fontAlgn="ctr"/>
                      <a:r>
                        <a:rPr lang="es-CO" sz="1200" b="0" i="0" u="none" strike="noStrike">
                          <a:solidFill>
                            <a:srgbClr val="000000"/>
                          </a:solidFill>
                          <a:effectLst/>
                          <a:latin typeface="Arial" panose="020B0604020202020204" pitchFamily="34" charset="0"/>
                        </a:rPr>
                        <a:t>Director General Aerocivil </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7E7E7"/>
                    </a:solidFill>
                  </a:tcPr>
                </a:tc>
                <a:extLst>
                  <a:ext uri="{0D108BD9-81ED-4DB2-BD59-A6C34878D82A}">
                    <a16:rowId xmlns:a16="http://schemas.microsoft.com/office/drawing/2014/main" val="658541978"/>
                  </a:ext>
                </a:extLst>
              </a:tr>
              <a:tr h="428984">
                <a:tc vMerge="1">
                  <a:txBody>
                    <a:bodyPr/>
                    <a:lstStyle/>
                    <a:p>
                      <a:endParaRPr lang="es-CO"/>
                    </a:p>
                  </a:txBody>
                  <a:tcPr/>
                </a:tc>
                <a:tc vMerge="1">
                  <a:txBody>
                    <a:bodyPr/>
                    <a:lstStyle/>
                    <a:p>
                      <a:endParaRPr lang="es-CO"/>
                    </a:p>
                  </a:txBody>
                  <a:tcPr/>
                </a:tc>
                <a:tc>
                  <a:txBody>
                    <a:bodyPr/>
                    <a:lstStyle/>
                    <a:p>
                      <a:pPr algn="l" rtl="0" fontAlgn="ctr"/>
                      <a:r>
                        <a:rPr lang="es-CO" sz="1200" b="0" i="0" u="none" strike="noStrike">
                          <a:solidFill>
                            <a:srgbClr val="000000"/>
                          </a:solidFill>
                          <a:effectLst/>
                          <a:latin typeface="Arial" panose="020B0604020202020204" pitchFamily="34" charset="0"/>
                        </a:rPr>
                        <a:t>Juan Carlos Salazar Gómez</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1752862856"/>
                  </a:ext>
                </a:extLst>
              </a:tr>
              <a:tr h="603124">
                <a:tc vMerge="1">
                  <a:txBody>
                    <a:bodyPr/>
                    <a:lstStyle/>
                    <a:p>
                      <a:endParaRPr lang="es-CO"/>
                    </a:p>
                  </a:txBody>
                  <a:tcPr/>
                </a:tc>
                <a:tc>
                  <a:txBody>
                    <a:bodyPr/>
                    <a:lstStyle/>
                    <a:p>
                      <a:pPr algn="l" rtl="0" fontAlgn="ctr"/>
                      <a:r>
                        <a:rPr lang="es-CO" sz="1200" b="0" i="0" u="none" strike="noStrike" dirty="0">
                          <a:solidFill>
                            <a:srgbClr val="000000"/>
                          </a:solidFill>
                          <a:effectLst/>
                          <a:latin typeface="Arial" panose="020B0604020202020204" pitchFamily="34" charset="0"/>
                        </a:rPr>
                        <a:t>Francisco Moreno (EASA)</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s-ES" sz="1200" b="0" i="0" u="none" strike="noStrike" dirty="0">
                          <a:solidFill>
                            <a:srgbClr val="000000"/>
                          </a:solidFill>
                          <a:effectLst/>
                          <a:latin typeface="Arial" panose="020B0604020202020204" pitchFamily="34" charset="0"/>
                        </a:rPr>
                        <a:t>Jaime </a:t>
                      </a:r>
                      <a:r>
                        <a:rPr lang="es-ES" sz="1200" b="0" i="0" u="none" strike="noStrike" dirty="0" err="1">
                          <a:solidFill>
                            <a:srgbClr val="000000"/>
                          </a:solidFill>
                          <a:effectLst/>
                          <a:latin typeface="Arial" panose="020B0604020202020204" pitchFamily="34" charset="0"/>
                        </a:rPr>
                        <a:t>Binder</a:t>
                      </a:r>
                      <a:r>
                        <a:rPr lang="es-ES" sz="1200" b="0" i="0" u="none" strike="noStrike" dirty="0">
                          <a:solidFill>
                            <a:srgbClr val="000000"/>
                          </a:solidFill>
                          <a:effectLst/>
                          <a:latin typeface="Arial" panose="020B0604020202020204" pitchFamily="34" charset="0"/>
                        </a:rPr>
                        <a:t>. Secretario Comisión Latinoamericana de Aviación Civil -CLAC-</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5138087"/>
                  </a:ext>
                </a:extLst>
              </a:tr>
              <a:tr h="636975">
                <a:tc vMerge="1">
                  <a:txBody>
                    <a:bodyPr/>
                    <a:lstStyle/>
                    <a:p>
                      <a:endParaRPr lang="es-CO"/>
                    </a:p>
                  </a:txBody>
                  <a:tcPr/>
                </a:tc>
                <a:tc>
                  <a:txBody>
                    <a:bodyPr/>
                    <a:lstStyle/>
                    <a:p>
                      <a:pPr algn="l" rtl="0" fontAlgn="ctr"/>
                      <a:r>
                        <a:rPr lang="es-CO" sz="1200" b="0" i="0" u="none" strike="noStrike" dirty="0">
                          <a:solidFill>
                            <a:srgbClr val="000000"/>
                          </a:solidFill>
                          <a:effectLst/>
                          <a:latin typeface="Arial" panose="020B0604020202020204" pitchFamily="34" charset="0"/>
                        </a:rPr>
                        <a:t>Julio Cesar Freyre</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rgbClr val="000000"/>
                          </a:solidFill>
                          <a:effectLst/>
                          <a:uLnTx/>
                          <a:uFillTx/>
                          <a:latin typeface="Arial" panose="020B0604020202020204" pitchFamily="34" charset="0"/>
                          <a:ea typeface="+mn-ea"/>
                          <a:cs typeface="+mn-cs"/>
                          <a:sym typeface="Arial"/>
                        </a:rPr>
                        <a:t>Francisco Moreno (EASA)</a:t>
                      </a:r>
                    </a:p>
                    <a:p>
                      <a:pPr algn="l" rtl="0" fontAlgn="ctr"/>
                      <a:endParaRPr lang="es-CO" sz="12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4175548126"/>
                  </a:ext>
                </a:extLst>
              </a:tr>
              <a:tr h="844969">
                <a:tc vMerge="1">
                  <a:txBody>
                    <a:bodyPr/>
                    <a:lstStyle/>
                    <a:p>
                      <a:endParaRPr lang="es-CO"/>
                    </a:p>
                  </a:txBody>
                  <a:tcPr/>
                </a:tc>
                <a:tc>
                  <a:txBody>
                    <a:bodyPr/>
                    <a:lstStyle/>
                    <a:p>
                      <a:pPr algn="l" rtl="0" fontAlgn="ctr"/>
                      <a:r>
                        <a:rPr lang="es-CO" sz="1200" b="0" i="0" u="none" strike="noStrike" dirty="0">
                          <a:solidFill>
                            <a:srgbClr val="000000"/>
                          </a:solidFill>
                          <a:effectLst/>
                          <a:latin typeface="Arial" panose="020B0604020202020204" pitchFamily="34" charset="0"/>
                        </a:rPr>
                        <a:t>Héctor Rodríguez.</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kumimoji="0" lang="es-CO" sz="1200" b="0" i="0" u="none" strike="noStrike" kern="0" cap="none" spc="0" normalizeH="0" baseline="0" noProof="0" dirty="0">
                          <a:ln>
                            <a:noFill/>
                          </a:ln>
                          <a:solidFill>
                            <a:srgbClr val="000000"/>
                          </a:solidFill>
                          <a:effectLst/>
                          <a:uLnTx/>
                          <a:uFillTx/>
                          <a:latin typeface="Arial" panose="020B0604020202020204" pitchFamily="34" charset="0"/>
                          <a:ea typeface="+mn-ea"/>
                          <a:cs typeface="+mn-cs"/>
                          <a:sym typeface="Arial"/>
                        </a:rPr>
                        <a:t>Manuel Leal.  Asesor Vicepresidencia </a:t>
                      </a:r>
                    </a:p>
                    <a:p>
                      <a:pPr algn="l" rtl="0" fontAlgn="ctr"/>
                      <a:endParaRPr lang="es-ES" sz="12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2503818"/>
                  </a:ext>
                </a:extLst>
              </a:tr>
              <a:tr h="645757">
                <a:tc vMerge="1">
                  <a:txBody>
                    <a:bodyPr/>
                    <a:lstStyle/>
                    <a:p>
                      <a:endParaRPr lang="es-CO"/>
                    </a:p>
                  </a:txBody>
                  <a:tcPr/>
                </a:tc>
                <a:tc>
                  <a:txBody>
                    <a:bodyPr/>
                    <a:lstStyle/>
                    <a:p>
                      <a:pPr algn="l" rtl="0" fontAlgn="ctr"/>
                      <a:r>
                        <a:rPr lang="es-CO" sz="1200" b="0" i="0" u="none" strike="noStrike" dirty="0">
                          <a:solidFill>
                            <a:srgbClr val="000000"/>
                          </a:solidFill>
                          <a:effectLst/>
                          <a:latin typeface="Arial" panose="020B0604020202020204" pitchFamily="34" charset="0"/>
                        </a:rPr>
                        <a:t>Lina Marcela Melo </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rtl="0" fontAlgn="ctr"/>
                      <a:endParaRPr lang="es-ES" sz="12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084056947"/>
                  </a:ext>
                </a:extLst>
              </a:tr>
              <a:tr h="272990">
                <a:tc vMerge="1">
                  <a:txBody>
                    <a:bodyPr/>
                    <a:lstStyle/>
                    <a:p>
                      <a:endParaRPr lang="es-CO"/>
                    </a:p>
                  </a:txBody>
                  <a:tcPr/>
                </a:tc>
                <a:tc>
                  <a:txBody>
                    <a:bodyPr/>
                    <a:lstStyle/>
                    <a:p>
                      <a:pPr algn="l" rtl="0" fontAlgn="ctr"/>
                      <a:r>
                        <a:rPr lang="es-CO" sz="1200" b="0" i="0" u="none" strike="noStrike" dirty="0">
                          <a:solidFill>
                            <a:srgbClr val="000000"/>
                          </a:solidFill>
                          <a:effectLst/>
                          <a:latin typeface="Arial" panose="020B0604020202020204" pitchFamily="34" charset="0"/>
                        </a:rPr>
                        <a:t>Nibia Morales </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algn="l" rtl="0" fontAlgn="ctr"/>
                      <a:r>
                        <a:rPr lang="es-CO" sz="1200" b="0" i="0" u="none" strike="noStrike" dirty="0">
                          <a:solidFill>
                            <a:srgbClr val="000000"/>
                          </a:solidFill>
                          <a:effectLst/>
                          <a:latin typeface="Arial" panose="020B0604020202020204" pitchFamily="34" charset="0"/>
                        </a:rPr>
                        <a:t> </a:t>
                      </a:r>
                    </a:p>
                  </a:txBody>
                  <a:tcPr marL="857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extLst>
                  <a:ext uri="{0D108BD9-81ED-4DB2-BD59-A6C34878D82A}">
                    <a16:rowId xmlns:a16="http://schemas.microsoft.com/office/drawing/2014/main" val="2558524400"/>
                  </a:ext>
                </a:extLst>
              </a:tr>
            </a:tbl>
          </a:graphicData>
        </a:graphic>
      </p:graphicFrame>
      <p:pic>
        <p:nvPicPr>
          <p:cNvPr id="9218" name="Picture 2" descr="Institucionalidad: aclarando conceptos | EL MONTONERO">
            <a:extLst>
              <a:ext uri="{FF2B5EF4-FFF2-40B4-BE49-F238E27FC236}">
                <a16:creationId xmlns:a16="http://schemas.microsoft.com/office/drawing/2014/main" id="{B418D45B-F077-497B-BA0D-59A40AAD63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695" y="4132727"/>
            <a:ext cx="2721235" cy="144896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09884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2B0322994A36649A87FE5461A90E0BD" ma:contentTypeVersion="1" ma:contentTypeDescription="Create a new document." ma:contentTypeScope="" ma:versionID="1725b4ff0e0c91e59f53b97b8f7134b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90E8DFA-47FB-45BE-86AC-8CA965A41919}">
  <ds:schemaRefs>
    <ds:schemaRef ds:uri="http://schemas.microsoft.com/sharepoint/v3/contenttype/forms"/>
  </ds:schemaRefs>
</ds:datastoreItem>
</file>

<file path=customXml/itemProps2.xml><?xml version="1.0" encoding="utf-8"?>
<ds:datastoreItem xmlns:ds="http://schemas.openxmlformats.org/officeDocument/2006/customXml" ds:itemID="{3AB98D60-28F8-4083-A6CB-3509687F9AF2}"/>
</file>

<file path=customXml/itemProps3.xml><?xml version="1.0" encoding="utf-8"?>
<ds:datastoreItem xmlns:ds="http://schemas.openxmlformats.org/officeDocument/2006/customXml" ds:itemID="{39FFF8E8-D8A2-43C5-AE3B-F8FCB91B3529}">
  <ds:schemaRefs>
    <ds:schemaRef ds:uri="http://schemas.openxmlformats.org/package/2006/metadata/core-properties"/>
    <ds:schemaRef ds:uri="http://purl.org/dc/terms/"/>
    <ds:schemaRef ds:uri="http://schemas.microsoft.com/office/2006/metadata/properties"/>
    <ds:schemaRef ds:uri="http://purl.org/dc/dcmitype/"/>
    <ds:schemaRef ds:uri="c1521ca1-53cf-48e8-9c73-9de406e68849"/>
    <ds:schemaRef ds:uri="http://schemas.microsoft.com/office/2006/documentManagement/types"/>
    <ds:schemaRef ds:uri="http://purl.org/dc/elements/1.1/"/>
    <ds:schemaRef ds:uri="http://schemas.microsoft.com/office/infopath/2007/PartnerControls"/>
    <ds:schemaRef ds:uri="0f4ffdf2-4341-4eff-b12f-c8183d1b5a4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2010</TotalTime>
  <Words>4178</Words>
  <Application>Microsoft Office PowerPoint</Application>
  <PresentationFormat>Panorámica</PresentationFormat>
  <Paragraphs>530</Paragraphs>
  <Slides>34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34</vt:i4>
      </vt:variant>
    </vt:vector>
  </HeadingPairs>
  <TitlesOfParts>
    <vt:vector size="42" baseType="lpstr">
      <vt:lpstr>Anton</vt:lpstr>
      <vt:lpstr>Arial</vt:lpstr>
      <vt:lpstr>Calibri</vt:lpstr>
      <vt:lpstr>Calibri Light</vt:lpstr>
      <vt:lpstr>Courier New</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FORO</dc:title>
  <dc:creator>Microsoft Office User</dc:creator>
  <cp:lastModifiedBy>Luz Melba Castañeda Lizarazo</cp:lastModifiedBy>
  <cp:revision>40</cp:revision>
  <dcterms:created xsi:type="dcterms:W3CDTF">2020-11-20T15:30:23Z</dcterms:created>
  <dcterms:modified xsi:type="dcterms:W3CDTF">2020-11-25T00:31:56Z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0x01010022B0322994A36649A87FE5461A90E0BD</vt:lpwstr>
  </property>
</Properties>
</file>